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Lst>
  <p:notesMasterIdLst>
    <p:notesMasterId r:id="rId36"/>
  </p:notesMasterIdLst>
  <p:handoutMasterIdLst>
    <p:handoutMasterId r:id="rId37"/>
  </p:handoutMasterIdLst>
  <p:sldIdLst>
    <p:sldId id="2147479540" r:id="rId6"/>
    <p:sldId id="1661" r:id="rId7"/>
    <p:sldId id="2051" r:id="rId8"/>
    <p:sldId id="2147482179" r:id="rId9"/>
    <p:sldId id="2147481816" r:id="rId10"/>
    <p:sldId id="2147481974" r:id="rId11"/>
    <p:sldId id="2147480822" r:id="rId12"/>
    <p:sldId id="2147482181" r:id="rId13"/>
    <p:sldId id="2147480797" r:id="rId14"/>
    <p:sldId id="2147481823" r:id="rId15"/>
    <p:sldId id="2147481822" r:id="rId16"/>
    <p:sldId id="2147482182" r:id="rId17"/>
    <p:sldId id="2147481465" r:id="rId18"/>
    <p:sldId id="2147482183" r:id="rId19"/>
    <p:sldId id="2147481959" r:id="rId20"/>
    <p:sldId id="2147482103" r:id="rId21"/>
    <p:sldId id="2147482185" r:id="rId22"/>
    <p:sldId id="2147482178" r:id="rId23"/>
    <p:sldId id="2147482083" r:id="rId24"/>
    <p:sldId id="2147482186" r:id="rId25"/>
    <p:sldId id="2147482184" r:id="rId26"/>
    <p:sldId id="2147481977" r:id="rId27"/>
    <p:sldId id="2147482064" r:id="rId28"/>
    <p:sldId id="2147482189" r:id="rId29"/>
    <p:sldId id="2147482187" r:id="rId30"/>
    <p:sldId id="2147482190" r:id="rId31"/>
    <p:sldId id="2147481497" r:id="rId32"/>
    <p:sldId id="2147481462" r:id="rId33"/>
    <p:sldId id="2147482082" r:id="rId34"/>
    <p:sldId id="2147482188"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16:9 Template Light" id="{38B656EC-D568-4EF7-8842-9FA1AE1192C9}">
          <p14:sldIdLst>
            <p14:sldId id="2147479540"/>
            <p14:sldId id="1661"/>
            <p14:sldId id="2051"/>
            <p14:sldId id="2147482179"/>
            <p14:sldId id="2147481816"/>
            <p14:sldId id="2147481974"/>
            <p14:sldId id="2147480822"/>
            <p14:sldId id="2147482181"/>
            <p14:sldId id="2147480797"/>
            <p14:sldId id="2147481823"/>
            <p14:sldId id="2147481822"/>
            <p14:sldId id="2147482182"/>
            <p14:sldId id="2147481465"/>
            <p14:sldId id="2147482183"/>
            <p14:sldId id="2147481959"/>
            <p14:sldId id="2147482103"/>
            <p14:sldId id="2147482185"/>
            <p14:sldId id="2147482178"/>
            <p14:sldId id="2147482083"/>
            <p14:sldId id="2147482186"/>
            <p14:sldId id="2147482184"/>
            <p14:sldId id="2147481977"/>
            <p14:sldId id="2147482064"/>
            <p14:sldId id="2147482189"/>
            <p14:sldId id="2147482187"/>
            <p14:sldId id="2147482190"/>
            <p14:sldId id="2147481497"/>
            <p14:sldId id="2147481462"/>
            <p14:sldId id="2147482082"/>
            <p14:sldId id="2147482188"/>
          </p14:sldIdLst>
        </p14:section>
        <p14:section name="Microsoft AI Tour 16:9 Template Dark" id="{5E174FA5-E68B-46F1-90F9-8D8AC2CB06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3677"/>
    <a:srgbClr val="8661C5"/>
    <a:srgbClr val="D4EC8E"/>
    <a:srgbClr val="FFFFFF"/>
    <a:srgbClr val="2A446F"/>
    <a:srgbClr val="091F2C"/>
    <a:srgbClr val="000000"/>
    <a:srgbClr val="FFE399"/>
    <a:srgbClr val="F8E3BB"/>
    <a:srgbClr val="B6F0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9337D5-9E66-4BDB-B2B6-3414C0E0B35D}" v="3" dt="2024-07-26T15:32:57.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9" autoAdjust="0"/>
    <p:restoredTop sz="78730" autoAdjust="0"/>
  </p:normalViewPr>
  <p:slideViewPr>
    <p:cSldViewPr snapToGrid="0">
      <p:cViewPr varScale="1">
        <p:scale>
          <a:sx n="69" d="100"/>
          <a:sy n="69" d="100"/>
        </p:scale>
        <p:origin x="132" y="186"/>
      </p:cViewPr>
      <p:guideLst/>
    </p:cSldViewPr>
  </p:slideViewPr>
  <p:outlineViewPr>
    <p:cViewPr>
      <p:scale>
        <a:sx n="33" d="100"/>
        <a:sy n="33" d="100"/>
      </p:scale>
      <p:origin x="0" y="-17718"/>
    </p:cViewPr>
  </p:outlineViewPr>
  <p:notesTextViewPr>
    <p:cViewPr>
      <p:scale>
        <a:sx n="125" d="100"/>
        <a:sy n="125" d="100"/>
      </p:scale>
      <p:origin x="0" y="-96"/>
    </p:cViewPr>
  </p:notesTextViewPr>
  <p:sorterViewPr>
    <p:cViewPr>
      <p:scale>
        <a:sx n="100" d="100"/>
        <a:sy n="100" d="100"/>
      </p:scale>
      <p:origin x="0" y="-1728"/>
    </p:cViewPr>
  </p:sorterViewPr>
  <p:notesViewPr>
    <p:cSldViewPr snapToGrid="0" showGuides="1">
      <p:cViewPr varScale="1">
        <p:scale>
          <a:sx n="118" d="100"/>
          <a:sy n="118" d="100"/>
        </p:scale>
        <p:origin x="764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 Trent" userId="9f177c9e-5e30-4e0c-b08c-05ddc3564d39" providerId="ADAL" clId="{C59337D5-9E66-4BDB-B2B6-3414C0E0B35D}"/>
    <pc:docChg chg="undo custSel addSld delSld modSld sldOrd modSection">
      <pc:chgData name="Rod Trent" userId="9f177c9e-5e30-4e0c-b08c-05ddc3564d39" providerId="ADAL" clId="{C59337D5-9E66-4BDB-B2B6-3414C0E0B35D}" dt="2024-07-26T15:50:39.144" v="3892" actId="20577"/>
      <pc:docMkLst>
        <pc:docMk/>
      </pc:docMkLst>
      <pc:sldChg chg="del">
        <pc:chgData name="Rod Trent" userId="9f177c9e-5e30-4e0c-b08c-05ddc3564d39" providerId="ADAL" clId="{C59337D5-9E66-4BDB-B2B6-3414C0E0B35D}" dt="2024-07-26T14:10:04.477" v="93" actId="47"/>
        <pc:sldMkLst>
          <pc:docMk/>
          <pc:sldMk cId="1811665972" sldId="1524"/>
        </pc:sldMkLst>
      </pc:sldChg>
      <pc:sldChg chg="del">
        <pc:chgData name="Rod Trent" userId="9f177c9e-5e30-4e0c-b08c-05ddc3564d39" providerId="ADAL" clId="{C59337D5-9E66-4BDB-B2B6-3414C0E0B35D}" dt="2024-07-26T14:10:04.477" v="93" actId="47"/>
        <pc:sldMkLst>
          <pc:docMk/>
          <pc:sldMk cId="203203085" sldId="1527"/>
        </pc:sldMkLst>
      </pc:sldChg>
      <pc:sldChg chg="del">
        <pc:chgData name="Rod Trent" userId="9f177c9e-5e30-4e0c-b08c-05ddc3564d39" providerId="ADAL" clId="{C59337D5-9E66-4BDB-B2B6-3414C0E0B35D}" dt="2024-07-26T14:10:04.477" v="93" actId="47"/>
        <pc:sldMkLst>
          <pc:docMk/>
          <pc:sldMk cId="3249496989" sldId="1529"/>
        </pc:sldMkLst>
      </pc:sldChg>
      <pc:sldChg chg="del">
        <pc:chgData name="Rod Trent" userId="9f177c9e-5e30-4e0c-b08c-05ddc3564d39" providerId="ADAL" clId="{C59337D5-9E66-4BDB-B2B6-3414C0E0B35D}" dt="2024-07-26T14:10:04.477" v="93" actId="47"/>
        <pc:sldMkLst>
          <pc:docMk/>
          <pc:sldMk cId="1789865309" sldId="1531"/>
        </pc:sldMkLst>
      </pc:sldChg>
      <pc:sldChg chg="del">
        <pc:chgData name="Rod Trent" userId="9f177c9e-5e30-4e0c-b08c-05ddc3564d39" providerId="ADAL" clId="{C59337D5-9E66-4BDB-B2B6-3414C0E0B35D}" dt="2024-07-26T14:10:04.477" v="93" actId="47"/>
        <pc:sldMkLst>
          <pc:docMk/>
          <pc:sldMk cId="3957722359" sldId="1660"/>
        </pc:sldMkLst>
      </pc:sldChg>
      <pc:sldChg chg="modNotesTx">
        <pc:chgData name="Rod Trent" userId="9f177c9e-5e30-4e0c-b08c-05ddc3564d39" providerId="ADAL" clId="{C59337D5-9E66-4BDB-B2B6-3414C0E0B35D}" dt="2024-07-26T14:05:14.725" v="1"/>
        <pc:sldMkLst>
          <pc:docMk/>
          <pc:sldMk cId="1795078537" sldId="1661"/>
        </pc:sldMkLst>
      </pc:sldChg>
      <pc:sldChg chg="del">
        <pc:chgData name="Rod Trent" userId="9f177c9e-5e30-4e0c-b08c-05ddc3564d39" providerId="ADAL" clId="{C59337D5-9E66-4BDB-B2B6-3414C0E0B35D}" dt="2024-07-26T14:10:04.477" v="93" actId="47"/>
        <pc:sldMkLst>
          <pc:docMk/>
          <pc:sldMk cId="1793706927" sldId="1670"/>
        </pc:sldMkLst>
      </pc:sldChg>
      <pc:sldChg chg="del">
        <pc:chgData name="Rod Trent" userId="9f177c9e-5e30-4e0c-b08c-05ddc3564d39" providerId="ADAL" clId="{C59337D5-9E66-4BDB-B2B6-3414C0E0B35D}" dt="2024-07-26T14:10:04.477" v="93" actId="47"/>
        <pc:sldMkLst>
          <pc:docMk/>
          <pc:sldMk cId="1490695021" sldId="1716"/>
        </pc:sldMkLst>
      </pc:sldChg>
      <pc:sldChg chg="del">
        <pc:chgData name="Rod Trent" userId="9f177c9e-5e30-4e0c-b08c-05ddc3564d39" providerId="ADAL" clId="{C59337D5-9E66-4BDB-B2B6-3414C0E0B35D}" dt="2024-07-26T14:05:20.139" v="2" actId="47"/>
        <pc:sldMkLst>
          <pc:docMk/>
          <pc:sldMk cId="2639379867" sldId="1720"/>
        </pc:sldMkLst>
      </pc:sldChg>
      <pc:sldChg chg="del">
        <pc:chgData name="Rod Trent" userId="9f177c9e-5e30-4e0c-b08c-05ddc3564d39" providerId="ADAL" clId="{C59337D5-9E66-4BDB-B2B6-3414C0E0B35D}" dt="2024-07-26T14:10:04.477" v="93" actId="47"/>
        <pc:sldMkLst>
          <pc:docMk/>
          <pc:sldMk cId="4107298689" sldId="1941"/>
        </pc:sldMkLst>
      </pc:sldChg>
      <pc:sldChg chg="del">
        <pc:chgData name="Rod Trent" userId="9f177c9e-5e30-4e0c-b08c-05ddc3564d39" providerId="ADAL" clId="{C59337D5-9E66-4BDB-B2B6-3414C0E0B35D}" dt="2024-07-26T14:10:04.477" v="93" actId="47"/>
        <pc:sldMkLst>
          <pc:docMk/>
          <pc:sldMk cId="458529531" sldId="1995"/>
        </pc:sldMkLst>
      </pc:sldChg>
      <pc:sldChg chg="del">
        <pc:chgData name="Rod Trent" userId="9f177c9e-5e30-4e0c-b08c-05ddc3564d39" providerId="ADAL" clId="{C59337D5-9E66-4BDB-B2B6-3414C0E0B35D}" dt="2024-07-26T14:10:04.477" v="93" actId="47"/>
        <pc:sldMkLst>
          <pc:docMk/>
          <pc:sldMk cId="1122963436" sldId="2046"/>
        </pc:sldMkLst>
      </pc:sldChg>
      <pc:sldChg chg="modNotesTx">
        <pc:chgData name="Rod Trent" userId="9f177c9e-5e30-4e0c-b08c-05ddc3564d39" providerId="ADAL" clId="{C59337D5-9E66-4BDB-B2B6-3414C0E0B35D}" dt="2024-07-26T14:01:06.465" v="0"/>
        <pc:sldMkLst>
          <pc:docMk/>
          <pc:sldMk cId="4178565498" sldId="2051"/>
        </pc:sldMkLst>
      </pc:sldChg>
      <pc:sldChg chg="del">
        <pc:chgData name="Rod Trent" userId="9f177c9e-5e30-4e0c-b08c-05ddc3564d39" providerId="ADAL" clId="{C59337D5-9E66-4BDB-B2B6-3414C0E0B35D}" dt="2024-07-26T14:10:04.477" v="93" actId="47"/>
        <pc:sldMkLst>
          <pc:docMk/>
          <pc:sldMk cId="42370148" sldId="2076137992"/>
        </pc:sldMkLst>
      </pc:sldChg>
      <pc:sldChg chg="del">
        <pc:chgData name="Rod Trent" userId="9f177c9e-5e30-4e0c-b08c-05ddc3564d39" providerId="ADAL" clId="{C59337D5-9E66-4BDB-B2B6-3414C0E0B35D}" dt="2024-07-26T14:10:04.477" v="93" actId="47"/>
        <pc:sldMkLst>
          <pc:docMk/>
          <pc:sldMk cId="510793352" sldId="2076137993"/>
        </pc:sldMkLst>
      </pc:sldChg>
      <pc:sldChg chg="del">
        <pc:chgData name="Rod Trent" userId="9f177c9e-5e30-4e0c-b08c-05ddc3564d39" providerId="ADAL" clId="{C59337D5-9E66-4BDB-B2B6-3414C0E0B35D}" dt="2024-07-26T14:10:04.477" v="93" actId="47"/>
        <pc:sldMkLst>
          <pc:docMk/>
          <pc:sldMk cId="2893538141" sldId="2076137994"/>
        </pc:sldMkLst>
      </pc:sldChg>
      <pc:sldChg chg="del">
        <pc:chgData name="Rod Trent" userId="9f177c9e-5e30-4e0c-b08c-05ddc3564d39" providerId="ADAL" clId="{C59337D5-9E66-4BDB-B2B6-3414C0E0B35D}" dt="2024-07-26T14:10:04.477" v="93" actId="47"/>
        <pc:sldMkLst>
          <pc:docMk/>
          <pc:sldMk cId="1787353190" sldId="2076138105"/>
        </pc:sldMkLst>
      </pc:sldChg>
      <pc:sldChg chg="del">
        <pc:chgData name="Rod Trent" userId="9f177c9e-5e30-4e0c-b08c-05ddc3564d39" providerId="ADAL" clId="{C59337D5-9E66-4BDB-B2B6-3414C0E0B35D}" dt="2024-07-26T14:10:04.477" v="93" actId="47"/>
        <pc:sldMkLst>
          <pc:docMk/>
          <pc:sldMk cId="4269075036" sldId="2076138187"/>
        </pc:sldMkLst>
      </pc:sldChg>
      <pc:sldChg chg="del">
        <pc:chgData name="Rod Trent" userId="9f177c9e-5e30-4e0c-b08c-05ddc3564d39" providerId="ADAL" clId="{C59337D5-9E66-4BDB-B2B6-3414C0E0B35D}" dt="2024-07-26T14:10:04.477" v="93" actId="47"/>
        <pc:sldMkLst>
          <pc:docMk/>
          <pc:sldMk cId="1237815889" sldId="2076138188"/>
        </pc:sldMkLst>
      </pc:sldChg>
      <pc:sldChg chg="del">
        <pc:chgData name="Rod Trent" userId="9f177c9e-5e30-4e0c-b08c-05ddc3564d39" providerId="ADAL" clId="{C59337D5-9E66-4BDB-B2B6-3414C0E0B35D}" dt="2024-07-26T14:10:04.477" v="93" actId="47"/>
        <pc:sldMkLst>
          <pc:docMk/>
          <pc:sldMk cId="2334745238" sldId="2076138189"/>
        </pc:sldMkLst>
      </pc:sldChg>
      <pc:sldChg chg="del">
        <pc:chgData name="Rod Trent" userId="9f177c9e-5e30-4e0c-b08c-05ddc3564d39" providerId="ADAL" clId="{C59337D5-9E66-4BDB-B2B6-3414C0E0B35D}" dt="2024-07-26T14:10:04.477" v="93" actId="47"/>
        <pc:sldMkLst>
          <pc:docMk/>
          <pc:sldMk cId="2371544170" sldId="2076138190"/>
        </pc:sldMkLst>
      </pc:sldChg>
      <pc:sldChg chg="del">
        <pc:chgData name="Rod Trent" userId="9f177c9e-5e30-4e0c-b08c-05ddc3564d39" providerId="ADAL" clId="{C59337D5-9E66-4BDB-B2B6-3414C0E0B35D}" dt="2024-07-26T14:10:04.477" v="93" actId="47"/>
        <pc:sldMkLst>
          <pc:docMk/>
          <pc:sldMk cId="4221164921" sldId="2076138191"/>
        </pc:sldMkLst>
      </pc:sldChg>
      <pc:sldChg chg="del">
        <pc:chgData name="Rod Trent" userId="9f177c9e-5e30-4e0c-b08c-05ddc3564d39" providerId="ADAL" clId="{C59337D5-9E66-4BDB-B2B6-3414C0E0B35D}" dt="2024-07-26T14:10:04.477" v="93" actId="47"/>
        <pc:sldMkLst>
          <pc:docMk/>
          <pc:sldMk cId="2694704747" sldId="2076138203"/>
        </pc:sldMkLst>
      </pc:sldChg>
      <pc:sldChg chg="del">
        <pc:chgData name="Rod Trent" userId="9f177c9e-5e30-4e0c-b08c-05ddc3564d39" providerId="ADAL" clId="{C59337D5-9E66-4BDB-B2B6-3414C0E0B35D}" dt="2024-07-26T14:10:04.477" v="93" actId="47"/>
        <pc:sldMkLst>
          <pc:docMk/>
          <pc:sldMk cId="991268898" sldId="2147479480"/>
        </pc:sldMkLst>
      </pc:sldChg>
      <pc:sldChg chg="del">
        <pc:chgData name="Rod Trent" userId="9f177c9e-5e30-4e0c-b08c-05ddc3564d39" providerId="ADAL" clId="{C59337D5-9E66-4BDB-B2B6-3414C0E0B35D}" dt="2024-07-26T14:10:04.477" v="93" actId="47"/>
        <pc:sldMkLst>
          <pc:docMk/>
          <pc:sldMk cId="3112756046" sldId="2147479481"/>
        </pc:sldMkLst>
      </pc:sldChg>
      <pc:sldChg chg="del">
        <pc:chgData name="Rod Trent" userId="9f177c9e-5e30-4e0c-b08c-05ddc3564d39" providerId="ADAL" clId="{C59337D5-9E66-4BDB-B2B6-3414C0E0B35D}" dt="2024-07-26T14:10:04.477" v="93" actId="47"/>
        <pc:sldMkLst>
          <pc:docMk/>
          <pc:sldMk cId="349247145" sldId="2147479482"/>
        </pc:sldMkLst>
      </pc:sldChg>
      <pc:sldChg chg="del">
        <pc:chgData name="Rod Trent" userId="9f177c9e-5e30-4e0c-b08c-05ddc3564d39" providerId="ADAL" clId="{C59337D5-9E66-4BDB-B2B6-3414C0E0B35D}" dt="2024-07-26T14:10:04.477" v="93" actId="47"/>
        <pc:sldMkLst>
          <pc:docMk/>
          <pc:sldMk cId="2134538565" sldId="2147479483"/>
        </pc:sldMkLst>
      </pc:sldChg>
      <pc:sldChg chg="del">
        <pc:chgData name="Rod Trent" userId="9f177c9e-5e30-4e0c-b08c-05ddc3564d39" providerId="ADAL" clId="{C59337D5-9E66-4BDB-B2B6-3414C0E0B35D}" dt="2024-07-26T14:10:04.477" v="93" actId="47"/>
        <pc:sldMkLst>
          <pc:docMk/>
          <pc:sldMk cId="175102725" sldId="2147479484"/>
        </pc:sldMkLst>
      </pc:sldChg>
      <pc:sldChg chg="del">
        <pc:chgData name="Rod Trent" userId="9f177c9e-5e30-4e0c-b08c-05ddc3564d39" providerId="ADAL" clId="{C59337D5-9E66-4BDB-B2B6-3414C0E0B35D}" dt="2024-07-26T14:10:04.477" v="93" actId="47"/>
        <pc:sldMkLst>
          <pc:docMk/>
          <pc:sldMk cId="3303156803" sldId="2147479485"/>
        </pc:sldMkLst>
      </pc:sldChg>
      <pc:sldChg chg="del">
        <pc:chgData name="Rod Trent" userId="9f177c9e-5e30-4e0c-b08c-05ddc3564d39" providerId="ADAL" clId="{C59337D5-9E66-4BDB-B2B6-3414C0E0B35D}" dt="2024-07-26T14:10:04.477" v="93" actId="47"/>
        <pc:sldMkLst>
          <pc:docMk/>
          <pc:sldMk cId="312984688" sldId="2147479486"/>
        </pc:sldMkLst>
      </pc:sldChg>
      <pc:sldChg chg="del">
        <pc:chgData name="Rod Trent" userId="9f177c9e-5e30-4e0c-b08c-05ddc3564d39" providerId="ADAL" clId="{C59337D5-9E66-4BDB-B2B6-3414C0E0B35D}" dt="2024-07-26T14:10:04.477" v="93" actId="47"/>
        <pc:sldMkLst>
          <pc:docMk/>
          <pc:sldMk cId="3974984457" sldId="2147479495"/>
        </pc:sldMkLst>
      </pc:sldChg>
      <pc:sldChg chg="del">
        <pc:chgData name="Rod Trent" userId="9f177c9e-5e30-4e0c-b08c-05ddc3564d39" providerId="ADAL" clId="{C59337D5-9E66-4BDB-B2B6-3414C0E0B35D}" dt="2024-07-26T14:10:04.477" v="93" actId="47"/>
        <pc:sldMkLst>
          <pc:docMk/>
          <pc:sldMk cId="4100305181" sldId="2147479497"/>
        </pc:sldMkLst>
      </pc:sldChg>
      <pc:sldChg chg="del">
        <pc:chgData name="Rod Trent" userId="9f177c9e-5e30-4e0c-b08c-05ddc3564d39" providerId="ADAL" clId="{C59337D5-9E66-4BDB-B2B6-3414C0E0B35D}" dt="2024-07-26T14:10:04.477" v="93" actId="47"/>
        <pc:sldMkLst>
          <pc:docMk/>
          <pc:sldMk cId="232665288" sldId="2147479498"/>
        </pc:sldMkLst>
      </pc:sldChg>
      <pc:sldChg chg="del">
        <pc:chgData name="Rod Trent" userId="9f177c9e-5e30-4e0c-b08c-05ddc3564d39" providerId="ADAL" clId="{C59337D5-9E66-4BDB-B2B6-3414C0E0B35D}" dt="2024-07-26T14:10:04.477" v="93" actId="47"/>
        <pc:sldMkLst>
          <pc:docMk/>
          <pc:sldMk cId="1155581143" sldId="2147479499"/>
        </pc:sldMkLst>
      </pc:sldChg>
      <pc:sldChg chg="del">
        <pc:chgData name="Rod Trent" userId="9f177c9e-5e30-4e0c-b08c-05ddc3564d39" providerId="ADAL" clId="{C59337D5-9E66-4BDB-B2B6-3414C0E0B35D}" dt="2024-07-26T14:10:04.477" v="93" actId="47"/>
        <pc:sldMkLst>
          <pc:docMk/>
          <pc:sldMk cId="4015317989" sldId="2147479500"/>
        </pc:sldMkLst>
      </pc:sldChg>
      <pc:sldChg chg="del">
        <pc:chgData name="Rod Trent" userId="9f177c9e-5e30-4e0c-b08c-05ddc3564d39" providerId="ADAL" clId="{C59337D5-9E66-4BDB-B2B6-3414C0E0B35D}" dt="2024-07-26T14:10:04.477" v="93" actId="47"/>
        <pc:sldMkLst>
          <pc:docMk/>
          <pc:sldMk cId="1409802525" sldId="2147479501"/>
        </pc:sldMkLst>
      </pc:sldChg>
      <pc:sldChg chg="del">
        <pc:chgData name="Rod Trent" userId="9f177c9e-5e30-4e0c-b08c-05ddc3564d39" providerId="ADAL" clId="{C59337D5-9E66-4BDB-B2B6-3414C0E0B35D}" dt="2024-07-26T14:10:04.477" v="93" actId="47"/>
        <pc:sldMkLst>
          <pc:docMk/>
          <pc:sldMk cId="128951492" sldId="2147479502"/>
        </pc:sldMkLst>
      </pc:sldChg>
      <pc:sldChg chg="del">
        <pc:chgData name="Rod Trent" userId="9f177c9e-5e30-4e0c-b08c-05ddc3564d39" providerId="ADAL" clId="{C59337D5-9E66-4BDB-B2B6-3414C0E0B35D}" dt="2024-07-26T14:10:04.477" v="93" actId="47"/>
        <pc:sldMkLst>
          <pc:docMk/>
          <pc:sldMk cId="2646423119" sldId="2147479503"/>
        </pc:sldMkLst>
      </pc:sldChg>
      <pc:sldChg chg="del">
        <pc:chgData name="Rod Trent" userId="9f177c9e-5e30-4e0c-b08c-05ddc3564d39" providerId="ADAL" clId="{C59337D5-9E66-4BDB-B2B6-3414C0E0B35D}" dt="2024-07-26T14:10:04.477" v="93" actId="47"/>
        <pc:sldMkLst>
          <pc:docMk/>
          <pc:sldMk cId="520742474" sldId="2147479504"/>
        </pc:sldMkLst>
      </pc:sldChg>
      <pc:sldChg chg="del">
        <pc:chgData name="Rod Trent" userId="9f177c9e-5e30-4e0c-b08c-05ddc3564d39" providerId="ADAL" clId="{C59337D5-9E66-4BDB-B2B6-3414C0E0B35D}" dt="2024-07-26T14:10:04.477" v="93" actId="47"/>
        <pc:sldMkLst>
          <pc:docMk/>
          <pc:sldMk cId="999596977" sldId="2147479505"/>
        </pc:sldMkLst>
      </pc:sldChg>
      <pc:sldChg chg="del">
        <pc:chgData name="Rod Trent" userId="9f177c9e-5e30-4e0c-b08c-05ddc3564d39" providerId="ADAL" clId="{C59337D5-9E66-4BDB-B2B6-3414C0E0B35D}" dt="2024-07-26T14:10:04.477" v="93" actId="47"/>
        <pc:sldMkLst>
          <pc:docMk/>
          <pc:sldMk cId="362669437" sldId="2147479506"/>
        </pc:sldMkLst>
      </pc:sldChg>
      <pc:sldChg chg="del">
        <pc:chgData name="Rod Trent" userId="9f177c9e-5e30-4e0c-b08c-05ddc3564d39" providerId="ADAL" clId="{C59337D5-9E66-4BDB-B2B6-3414C0E0B35D}" dt="2024-07-26T14:10:04.477" v="93" actId="47"/>
        <pc:sldMkLst>
          <pc:docMk/>
          <pc:sldMk cId="2818648923" sldId="2147479507"/>
        </pc:sldMkLst>
      </pc:sldChg>
      <pc:sldChg chg="del">
        <pc:chgData name="Rod Trent" userId="9f177c9e-5e30-4e0c-b08c-05ddc3564d39" providerId="ADAL" clId="{C59337D5-9E66-4BDB-B2B6-3414C0E0B35D}" dt="2024-07-26T14:10:04.477" v="93" actId="47"/>
        <pc:sldMkLst>
          <pc:docMk/>
          <pc:sldMk cId="1897816885" sldId="2147479508"/>
        </pc:sldMkLst>
      </pc:sldChg>
      <pc:sldChg chg="del">
        <pc:chgData name="Rod Trent" userId="9f177c9e-5e30-4e0c-b08c-05ddc3564d39" providerId="ADAL" clId="{C59337D5-9E66-4BDB-B2B6-3414C0E0B35D}" dt="2024-07-26T14:10:04.477" v="93" actId="47"/>
        <pc:sldMkLst>
          <pc:docMk/>
          <pc:sldMk cId="1880757510" sldId="2147479509"/>
        </pc:sldMkLst>
      </pc:sldChg>
      <pc:sldChg chg="del">
        <pc:chgData name="Rod Trent" userId="9f177c9e-5e30-4e0c-b08c-05ddc3564d39" providerId="ADAL" clId="{C59337D5-9E66-4BDB-B2B6-3414C0E0B35D}" dt="2024-07-26T14:10:04.477" v="93" actId="47"/>
        <pc:sldMkLst>
          <pc:docMk/>
          <pc:sldMk cId="264440782" sldId="2147479510"/>
        </pc:sldMkLst>
      </pc:sldChg>
      <pc:sldChg chg="del">
        <pc:chgData name="Rod Trent" userId="9f177c9e-5e30-4e0c-b08c-05ddc3564d39" providerId="ADAL" clId="{C59337D5-9E66-4BDB-B2B6-3414C0E0B35D}" dt="2024-07-26T14:10:04.477" v="93" actId="47"/>
        <pc:sldMkLst>
          <pc:docMk/>
          <pc:sldMk cId="2899114434" sldId="2147479511"/>
        </pc:sldMkLst>
      </pc:sldChg>
      <pc:sldChg chg="del">
        <pc:chgData name="Rod Trent" userId="9f177c9e-5e30-4e0c-b08c-05ddc3564d39" providerId="ADAL" clId="{C59337D5-9E66-4BDB-B2B6-3414C0E0B35D}" dt="2024-07-26T14:10:04.477" v="93" actId="47"/>
        <pc:sldMkLst>
          <pc:docMk/>
          <pc:sldMk cId="188447189" sldId="2147479512"/>
        </pc:sldMkLst>
      </pc:sldChg>
      <pc:sldChg chg="del">
        <pc:chgData name="Rod Trent" userId="9f177c9e-5e30-4e0c-b08c-05ddc3564d39" providerId="ADAL" clId="{C59337D5-9E66-4BDB-B2B6-3414C0E0B35D}" dt="2024-07-26T14:10:04.477" v="93" actId="47"/>
        <pc:sldMkLst>
          <pc:docMk/>
          <pc:sldMk cId="2238355401" sldId="2147479513"/>
        </pc:sldMkLst>
      </pc:sldChg>
      <pc:sldChg chg="del">
        <pc:chgData name="Rod Trent" userId="9f177c9e-5e30-4e0c-b08c-05ddc3564d39" providerId="ADAL" clId="{C59337D5-9E66-4BDB-B2B6-3414C0E0B35D}" dt="2024-07-26T14:10:04.477" v="93" actId="47"/>
        <pc:sldMkLst>
          <pc:docMk/>
          <pc:sldMk cId="992094046" sldId="2147479514"/>
        </pc:sldMkLst>
      </pc:sldChg>
      <pc:sldChg chg="del">
        <pc:chgData name="Rod Trent" userId="9f177c9e-5e30-4e0c-b08c-05ddc3564d39" providerId="ADAL" clId="{C59337D5-9E66-4BDB-B2B6-3414C0E0B35D}" dt="2024-07-26T14:10:04.477" v="93" actId="47"/>
        <pc:sldMkLst>
          <pc:docMk/>
          <pc:sldMk cId="2929235630" sldId="2147479515"/>
        </pc:sldMkLst>
      </pc:sldChg>
      <pc:sldChg chg="del">
        <pc:chgData name="Rod Trent" userId="9f177c9e-5e30-4e0c-b08c-05ddc3564d39" providerId="ADAL" clId="{C59337D5-9E66-4BDB-B2B6-3414C0E0B35D}" dt="2024-07-26T14:10:04.477" v="93" actId="47"/>
        <pc:sldMkLst>
          <pc:docMk/>
          <pc:sldMk cId="680403334" sldId="2147479517"/>
        </pc:sldMkLst>
      </pc:sldChg>
      <pc:sldChg chg="del">
        <pc:chgData name="Rod Trent" userId="9f177c9e-5e30-4e0c-b08c-05ddc3564d39" providerId="ADAL" clId="{C59337D5-9E66-4BDB-B2B6-3414C0E0B35D}" dt="2024-07-26T14:10:04.477" v="93" actId="47"/>
        <pc:sldMkLst>
          <pc:docMk/>
          <pc:sldMk cId="3985778547" sldId="2147479518"/>
        </pc:sldMkLst>
      </pc:sldChg>
      <pc:sldChg chg="del">
        <pc:chgData name="Rod Trent" userId="9f177c9e-5e30-4e0c-b08c-05ddc3564d39" providerId="ADAL" clId="{C59337D5-9E66-4BDB-B2B6-3414C0E0B35D}" dt="2024-07-26T14:10:04.477" v="93" actId="47"/>
        <pc:sldMkLst>
          <pc:docMk/>
          <pc:sldMk cId="3290045411" sldId="2147479519"/>
        </pc:sldMkLst>
      </pc:sldChg>
      <pc:sldChg chg="del">
        <pc:chgData name="Rod Trent" userId="9f177c9e-5e30-4e0c-b08c-05ddc3564d39" providerId="ADAL" clId="{C59337D5-9E66-4BDB-B2B6-3414C0E0B35D}" dt="2024-07-26T14:10:04.477" v="93" actId="47"/>
        <pc:sldMkLst>
          <pc:docMk/>
          <pc:sldMk cId="3701936818" sldId="2147479520"/>
        </pc:sldMkLst>
      </pc:sldChg>
      <pc:sldChg chg="del">
        <pc:chgData name="Rod Trent" userId="9f177c9e-5e30-4e0c-b08c-05ddc3564d39" providerId="ADAL" clId="{C59337D5-9E66-4BDB-B2B6-3414C0E0B35D}" dt="2024-07-26T14:10:04.477" v="93" actId="47"/>
        <pc:sldMkLst>
          <pc:docMk/>
          <pc:sldMk cId="60104168" sldId="2147479521"/>
        </pc:sldMkLst>
      </pc:sldChg>
      <pc:sldChg chg="del">
        <pc:chgData name="Rod Trent" userId="9f177c9e-5e30-4e0c-b08c-05ddc3564d39" providerId="ADAL" clId="{C59337D5-9E66-4BDB-B2B6-3414C0E0B35D}" dt="2024-07-26T14:10:04.477" v="93" actId="47"/>
        <pc:sldMkLst>
          <pc:docMk/>
          <pc:sldMk cId="99522444" sldId="2147479522"/>
        </pc:sldMkLst>
      </pc:sldChg>
      <pc:sldChg chg="del">
        <pc:chgData name="Rod Trent" userId="9f177c9e-5e30-4e0c-b08c-05ddc3564d39" providerId="ADAL" clId="{C59337D5-9E66-4BDB-B2B6-3414C0E0B35D}" dt="2024-07-26T14:10:04.477" v="93" actId="47"/>
        <pc:sldMkLst>
          <pc:docMk/>
          <pc:sldMk cId="1796730512" sldId="2147479523"/>
        </pc:sldMkLst>
      </pc:sldChg>
      <pc:sldChg chg="del">
        <pc:chgData name="Rod Trent" userId="9f177c9e-5e30-4e0c-b08c-05ddc3564d39" providerId="ADAL" clId="{C59337D5-9E66-4BDB-B2B6-3414C0E0B35D}" dt="2024-07-26T14:10:04.477" v="93" actId="47"/>
        <pc:sldMkLst>
          <pc:docMk/>
          <pc:sldMk cId="3484026790" sldId="2147479524"/>
        </pc:sldMkLst>
      </pc:sldChg>
      <pc:sldChg chg="del">
        <pc:chgData name="Rod Trent" userId="9f177c9e-5e30-4e0c-b08c-05ddc3564d39" providerId="ADAL" clId="{C59337D5-9E66-4BDB-B2B6-3414C0E0B35D}" dt="2024-07-26T14:10:04.477" v="93" actId="47"/>
        <pc:sldMkLst>
          <pc:docMk/>
          <pc:sldMk cId="2996231841" sldId="2147479525"/>
        </pc:sldMkLst>
      </pc:sldChg>
      <pc:sldChg chg="del">
        <pc:chgData name="Rod Trent" userId="9f177c9e-5e30-4e0c-b08c-05ddc3564d39" providerId="ADAL" clId="{C59337D5-9E66-4BDB-B2B6-3414C0E0B35D}" dt="2024-07-26T14:10:04.477" v="93" actId="47"/>
        <pc:sldMkLst>
          <pc:docMk/>
          <pc:sldMk cId="782770375" sldId="2147479526"/>
        </pc:sldMkLst>
      </pc:sldChg>
      <pc:sldChg chg="del">
        <pc:chgData name="Rod Trent" userId="9f177c9e-5e30-4e0c-b08c-05ddc3564d39" providerId="ADAL" clId="{C59337D5-9E66-4BDB-B2B6-3414C0E0B35D}" dt="2024-07-26T14:10:04.477" v="93" actId="47"/>
        <pc:sldMkLst>
          <pc:docMk/>
          <pc:sldMk cId="4061082036" sldId="2147479528"/>
        </pc:sldMkLst>
      </pc:sldChg>
      <pc:sldChg chg="del">
        <pc:chgData name="Rod Trent" userId="9f177c9e-5e30-4e0c-b08c-05ddc3564d39" providerId="ADAL" clId="{C59337D5-9E66-4BDB-B2B6-3414C0E0B35D}" dt="2024-07-26T14:10:04.477" v="93" actId="47"/>
        <pc:sldMkLst>
          <pc:docMk/>
          <pc:sldMk cId="3845718885" sldId="2147479530"/>
        </pc:sldMkLst>
      </pc:sldChg>
      <pc:sldChg chg="del">
        <pc:chgData name="Rod Trent" userId="9f177c9e-5e30-4e0c-b08c-05ddc3564d39" providerId="ADAL" clId="{C59337D5-9E66-4BDB-B2B6-3414C0E0B35D}" dt="2024-07-26T14:10:04.477" v="93" actId="47"/>
        <pc:sldMkLst>
          <pc:docMk/>
          <pc:sldMk cId="2897246103" sldId="2147479538"/>
        </pc:sldMkLst>
      </pc:sldChg>
      <pc:sldChg chg="del">
        <pc:chgData name="Rod Trent" userId="9f177c9e-5e30-4e0c-b08c-05ddc3564d39" providerId="ADAL" clId="{C59337D5-9E66-4BDB-B2B6-3414C0E0B35D}" dt="2024-07-26T14:10:04.477" v="93" actId="47"/>
        <pc:sldMkLst>
          <pc:docMk/>
          <pc:sldMk cId="2895965745" sldId="2147479539"/>
        </pc:sldMkLst>
      </pc:sldChg>
      <pc:sldChg chg="del">
        <pc:chgData name="Rod Trent" userId="9f177c9e-5e30-4e0c-b08c-05ddc3564d39" providerId="ADAL" clId="{C59337D5-9E66-4BDB-B2B6-3414C0E0B35D}" dt="2024-07-26T14:10:04.477" v="93" actId="47"/>
        <pc:sldMkLst>
          <pc:docMk/>
          <pc:sldMk cId="1150240675" sldId="2147479541"/>
        </pc:sldMkLst>
      </pc:sldChg>
      <pc:sldChg chg="del">
        <pc:chgData name="Rod Trent" userId="9f177c9e-5e30-4e0c-b08c-05ddc3564d39" providerId="ADAL" clId="{C59337D5-9E66-4BDB-B2B6-3414C0E0B35D}" dt="2024-07-26T14:10:04.477" v="93" actId="47"/>
        <pc:sldMkLst>
          <pc:docMk/>
          <pc:sldMk cId="3085277236" sldId="2147479552"/>
        </pc:sldMkLst>
      </pc:sldChg>
      <pc:sldChg chg="del">
        <pc:chgData name="Rod Trent" userId="9f177c9e-5e30-4e0c-b08c-05ddc3564d39" providerId="ADAL" clId="{C59337D5-9E66-4BDB-B2B6-3414C0E0B35D}" dt="2024-07-26T14:10:04.477" v="93" actId="47"/>
        <pc:sldMkLst>
          <pc:docMk/>
          <pc:sldMk cId="2923959522" sldId="2147479553"/>
        </pc:sldMkLst>
      </pc:sldChg>
      <pc:sldChg chg="modNotesTx">
        <pc:chgData name="Rod Trent" userId="9f177c9e-5e30-4e0c-b08c-05ddc3564d39" providerId="ADAL" clId="{C59337D5-9E66-4BDB-B2B6-3414C0E0B35D}" dt="2024-07-26T14:45:37.099" v="252" actId="6549"/>
        <pc:sldMkLst>
          <pc:docMk/>
          <pc:sldMk cId="940687313" sldId="2147480797"/>
        </pc:sldMkLst>
      </pc:sldChg>
      <pc:sldChg chg="modNotesTx">
        <pc:chgData name="Rod Trent" userId="9f177c9e-5e30-4e0c-b08c-05ddc3564d39" providerId="ADAL" clId="{C59337D5-9E66-4BDB-B2B6-3414C0E0B35D}" dt="2024-07-26T14:41:43.718" v="94"/>
        <pc:sldMkLst>
          <pc:docMk/>
          <pc:sldMk cId="3975329006" sldId="2147480822"/>
        </pc:sldMkLst>
      </pc:sldChg>
      <pc:sldChg chg="modNotesTx">
        <pc:chgData name="Rod Trent" userId="9f177c9e-5e30-4e0c-b08c-05ddc3564d39" providerId="ADAL" clId="{C59337D5-9E66-4BDB-B2B6-3414C0E0B35D}" dt="2024-07-26T15:41:18.049" v="3372" actId="20577"/>
        <pc:sldMkLst>
          <pc:docMk/>
          <pc:sldMk cId="2805483862" sldId="2147481462"/>
        </pc:sldMkLst>
      </pc:sldChg>
      <pc:sldChg chg="del">
        <pc:chgData name="Rod Trent" userId="9f177c9e-5e30-4e0c-b08c-05ddc3564d39" providerId="ADAL" clId="{C59337D5-9E66-4BDB-B2B6-3414C0E0B35D}" dt="2024-07-26T14:51:37.297" v="256" actId="2696"/>
        <pc:sldMkLst>
          <pc:docMk/>
          <pc:sldMk cId="4189769107" sldId="2147481462"/>
        </pc:sldMkLst>
      </pc:sldChg>
      <pc:sldChg chg="modNotesTx">
        <pc:chgData name="Rod Trent" userId="9f177c9e-5e30-4e0c-b08c-05ddc3564d39" providerId="ADAL" clId="{C59337D5-9E66-4BDB-B2B6-3414C0E0B35D}" dt="2024-07-26T15:05:03.673" v="546"/>
        <pc:sldMkLst>
          <pc:docMk/>
          <pc:sldMk cId="4193856773" sldId="2147481465"/>
        </pc:sldMkLst>
      </pc:sldChg>
      <pc:sldChg chg="del">
        <pc:chgData name="Rod Trent" userId="9f177c9e-5e30-4e0c-b08c-05ddc3564d39" providerId="ADAL" clId="{C59337D5-9E66-4BDB-B2B6-3414C0E0B35D}" dt="2024-07-26T15:18:10.849" v="1121" actId="47"/>
        <pc:sldMkLst>
          <pc:docMk/>
          <pc:sldMk cId="177861903" sldId="2147481480"/>
        </pc:sldMkLst>
      </pc:sldChg>
      <pc:sldChg chg="modNotesTx">
        <pc:chgData name="Rod Trent" userId="9f177c9e-5e30-4e0c-b08c-05ddc3564d39" providerId="ADAL" clId="{C59337D5-9E66-4BDB-B2B6-3414C0E0B35D}" dt="2024-07-26T15:50:39.144" v="3892" actId="20577"/>
        <pc:sldMkLst>
          <pc:docMk/>
          <pc:sldMk cId="1206471973" sldId="2147481497"/>
        </pc:sldMkLst>
      </pc:sldChg>
      <pc:sldChg chg="del">
        <pc:chgData name="Rod Trent" userId="9f177c9e-5e30-4e0c-b08c-05ddc3564d39" providerId="ADAL" clId="{C59337D5-9E66-4BDB-B2B6-3414C0E0B35D}" dt="2024-07-26T14:51:37.297" v="256" actId="2696"/>
        <pc:sldMkLst>
          <pc:docMk/>
          <pc:sldMk cId="2172677404" sldId="2147481497"/>
        </pc:sldMkLst>
      </pc:sldChg>
      <pc:sldChg chg="modNotesTx">
        <pc:chgData name="Rod Trent" userId="9f177c9e-5e30-4e0c-b08c-05ddc3564d39" providerId="ADAL" clId="{C59337D5-9E66-4BDB-B2B6-3414C0E0B35D}" dt="2024-07-26T14:06:42.173" v="3"/>
        <pc:sldMkLst>
          <pc:docMk/>
          <pc:sldMk cId="252030663" sldId="2147481816"/>
        </pc:sldMkLst>
      </pc:sldChg>
      <pc:sldChg chg="modNotesTx">
        <pc:chgData name="Rod Trent" userId="9f177c9e-5e30-4e0c-b08c-05ddc3564d39" providerId="ADAL" clId="{C59337D5-9E66-4BDB-B2B6-3414C0E0B35D}" dt="2024-07-26T14:58:08.346" v="545" actId="20577"/>
        <pc:sldMkLst>
          <pc:docMk/>
          <pc:sldMk cId="3752602720" sldId="2147481822"/>
        </pc:sldMkLst>
      </pc:sldChg>
      <pc:sldChg chg="ord modNotesTx">
        <pc:chgData name="Rod Trent" userId="9f177c9e-5e30-4e0c-b08c-05ddc3564d39" providerId="ADAL" clId="{C59337D5-9E66-4BDB-B2B6-3414C0E0B35D}" dt="2024-07-26T14:56:56.659" v="257"/>
        <pc:sldMkLst>
          <pc:docMk/>
          <pc:sldMk cId="67167108" sldId="2147481823"/>
        </pc:sldMkLst>
      </pc:sldChg>
      <pc:sldChg chg="modNotesTx">
        <pc:chgData name="Rod Trent" userId="9f177c9e-5e30-4e0c-b08c-05ddc3564d39" providerId="ADAL" clId="{C59337D5-9E66-4BDB-B2B6-3414C0E0B35D}" dt="2024-07-26T15:15:07.465" v="951" actId="6549"/>
        <pc:sldMkLst>
          <pc:docMk/>
          <pc:sldMk cId="455346122" sldId="2147481959"/>
        </pc:sldMkLst>
      </pc:sldChg>
      <pc:sldChg chg="modNotesTx">
        <pc:chgData name="Rod Trent" userId="9f177c9e-5e30-4e0c-b08c-05ddc3564d39" providerId="ADAL" clId="{C59337D5-9E66-4BDB-B2B6-3414C0E0B35D}" dt="2024-07-26T14:09:46.195" v="92" actId="20577"/>
        <pc:sldMkLst>
          <pc:docMk/>
          <pc:sldMk cId="1589648506" sldId="2147481974"/>
        </pc:sldMkLst>
      </pc:sldChg>
      <pc:sldChg chg="modNotes modNotesTx">
        <pc:chgData name="Rod Trent" userId="9f177c9e-5e30-4e0c-b08c-05ddc3564d39" providerId="ADAL" clId="{C59337D5-9E66-4BDB-B2B6-3414C0E0B35D}" dt="2024-07-26T15:32:57.391" v="2522" actId="27636"/>
        <pc:sldMkLst>
          <pc:docMk/>
          <pc:sldMk cId="1914871281" sldId="2147481977"/>
        </pc:sldMkLst>
      </pc:sldChg>
      <pc:sldChg chg="modNotesTx">
        <pc:chgData name="Rod Trent" userId="9f177c9e-5e30-4e0c-b08c-05ddc3564d39" providerId="ADAL" clId="{C59337D5-9E66-4BDB-B2B6-3414C0E0B35D}" dt="2024-07-26T15:28:00.241" v="1605" actId="20577"/>
        <pc:sldMkLst>
          <pc:docMk/>
          <pc:sldMk cId="4184805728" sldId="2147482064"/>
        </pc:sldMkLst>
      </pc:sldChg>
      <pc:sldChg chg="modNotesTx">
        <pc:chgData name="Rod Trent" userId="9f177c9e-5e30-4e0c-b08c-05ddc3564d39" providerId="ADAL" clId="{C59337D5-9E66-4BDB-B2B6-3414C0E0B35D}" dt="2024-07-26T15:46:41.377" v="3386" actId="12"/>
        <pc:sldMkLst>
          <pc:docMk/>
          <pc:sldMk cId="1259832535" sldId="2147482082"/>
        </pc:sldMkLst>
      </pc:sldChg>
      <pc:sldChg chg="del">
        <pc:chgData name="Rod Trent" userId="9f177c9e-5e30-4e0c-b08c-05ddc3564d39" providerId="ADAL" clId="{C59337D5-9E66-4BDB-B2B6-3414C0E0B35D}" dt="2024-07-26T15:05:15.869" v="547" actId="2696"/>
        <pc:sldMkLst>
          <pc:docMk/>
          <pc:sldMk cId="1716300313" sldId="2147482082"/>
        </pc:sldMkLst>
      </pc:sldChg>
      <pc:sldChg chg="ord modNotesTx">
        <pc:chgData name="Rod Trent" userId="9f177c9e-5e30-4e0c-b08c-05ddc3564d39" providerId="ADAL" clId="{C59337D5-9E66-4BDB-B2B6-3414C0E0B35D}" dt="2024-07-26T15:30:15.257" v="2047" actId="20577"/>
        <pc:sldMkLst>
          <pc:docMk/>
          <pc:sldMk cId="2835093590" sldId="2147482083"/>
        </pc:sldMkLst>
      </pc:sldChg>
      <pc:sldChg chg="modNotesTx">
        <pc:chgData name="Rod Trent" userId="9f177c9e-5e30-4e0c-b08c-05ddc3564d39" providerId="ADAL" clId="{C59337D5-9E66-4BDB-B2B6-3414C0E0B35D}" dt="2024-07-26T15:16:14.547" v="969" actId="6549"/>
        <pc:sldMkLst>
          <pc:docMk/>
          <pc:sldMk cId="1250955858" sldId="2147482103"/>
        </pc:sldMkLst>
      </pc:sldChg>
      <pc:sldChg chg="modNotesTx">
        <pc:chgData name="Rod Trent" userId="9f177c9e-5e30-4e0c-b08c-05ddc3564d39" providerId="ADAL" clId="{C59337D5-9E66-4BDB-B2B6-3414C0E0B35D}" dt="2024-07-26T15:17:42.130" v="1096" actId="20577"/>
        <pc:sldMkLst>
          <pc:docMk/>
          <pc:sldMk cId="733437097" sldId="2147482178"/>
        </pc:sldMkLst>
      </pc:sldChg>
      <pc:sldChg chg="modNotesTx">
        <pc:chgData name="Rod Trent" userId="9f177c9e-5e30-4e0c-b08c-05ddc3564d39" providerId="ADAL" clId="{C59337D5-9E66-4BDB-B2B6-3414C0E0B35D}" dt="2024-07-26T14:42:31.010" v="250" actId="20577"/>
        <pc:sldMkLst>
          <pc:docMk/>
          <pc:sldMk cId="485205935" sldId="2147482181"/>
        </pc:sldMkLst>
      </pc:sldChg>
      <pc:sldChg chg="modNotesTx">
        <pc:chgData name="Rod Trent" userId="9f177c9e-5e30-4e0c-b08c-05ddc3564d39" providerId="ADAL" clId="{C59337D5-9E66-4BDB-B2B6-3414C0E0B35D}" dt="2024-07-26T14:57:41.593" v="437" actId="20577"/>
        <pc:sldMkLst>
          <pc:docMk/>
          <pc:sldMk cId="2786319343" sldId="2147482182"/>
        </pc:sldMkLst>
      </pc:sldChg>
      <pc:sldChg chg="modSp mod modNotesTx">
        <pc:chgData name="Rod Trent" userId="9f177c9e-5e30-4e0c-b08c-05ddc3564d39" providerId="ADAL" clId="{C59337D5-9E66-4BDB-B2B6-3414C0E0B35D}" dt="2024-07-26T15:48:20.650" v="3644" actId="6549"/>
        <pc:sldMkLst>
          <pc:docMk/>
          <pc:sldMk cId="3174652508" sldId="2147482183"/>
        </pc:sldMkLst>
        <pc:spChg chg="mod">
          <ac:chgData name="Rod Trent" userId="9f177c9e-5e30-4e0c-b08c-05ddc3564d39" providerId="ADAL" clId="{C59337D5-9E66-4BDB-B2B6-3414C0E0B35D}" dt="2024-07-26T15:48:20.650" v="3644" actId="6549"/>
          <ac:spMkLst>
            <pc:docMk/>
            <pc:sldMk cId="3174652508" sldId="2147482183"/>
            <ac:spMk id="2" creationId="{8B85C746-382B-2A05-FBD7-18C76ABB6325}"/>
          </ac:spMkLst>
        </pc:spChg>
      </pc:sldChg>
      <pc:sldChg chg="modNotesTx">
        <pc:chgData name="Rod Trent" userId="9f177c9e-5e30-4e0c-b08c-05ddc3564d39" providerId="ADAL" clId="{C59337D5-9E66-4BDB-B2B6-3414C0E0B35D}" dt="2024-07-26T15:32:38.657" v="2521" actId="20577"/>
        <pc:sldMkLst>
          <pc:docMk/>
          <pc:sldMk cId="1108324924" sldId="2147482184"/>
        </pc:sldMkLst>
      </pc:sldChg>
      <pc:sldChg chg="modNotesTx">
        <pc:chgData name="Rod Trent" userId="9f177c9e-5e30-4e0c-b08c-05ddc3564d39" providerId="ADAL" clId="{C59337D5-9E66-4BDB-B2B6-3414C0E0B35D}" dt="2024-07-26T15:29:59.544" v="1989" actId="20577"/>
        <pc:sldMkLst>
          <pc:docMk/>
          <pc:sldMk cId="2756276231" sldId="2147482185"/>
        </pc:sldMkLst>
      </pc:sldChg>
      <pc:sldChg chg="ord">
        <pc:chgData name="Rod Trent" userId="9f177c9e-5e30-4e0c-b08c-05ddc3564d39" providerId="ADAL" clId="{C59337D5-9E66-4BDB-B2B6-3414C0E0B35D}" dt="2024-07-26T15:28:26.049" v="1617"/>
        <pc:sldMkLst>
          <pc:docMk/>
          <pc:sldMk cId="3633056556" sldId="2147482187"/>
        </pc:sldMkLst>
      </pc:sldChg>
      <pc:sldChg chg="modNotesTx">
        <pc:chgData name="Rod Trent" userId="9f177c9e-5e30-4e0c-b08c-05ddc3564d39" providerId="ADAL" clId="{C59337D5-9E66-4BDB-B2B6-3414C0E0B35D}" dt="2024-07-26T15:47:46.289" v="3624" actId="20577"/>
        <pc:sldMkLst>
          <pc:docMk/>
          <pc:sldMk cId="3924697666" sldId="2147482188"/>
        </pc:sldMkLst>
      </pc:sldChg>
      <pc:sldChg chg="modNotesTx">
        <pc:chgData name="Rod Trent" userId="9f177c9e-5e30-4e0c-b08c-05ddc3564d39" providerId="ADAL" clId="{C59337D5-9E66-4BDB-B2B6-3414C0E0B35D}" dt="2024-07-26T15:29:31.601" v="1900" actId="20577"/>
        <pc:sldMkLst>
          <pc:docMk/>
          <pc:sldMk cId="1415846945" sldId="2147482189"/>
        </pc:sldMkLst>
      </pc:sldChg>
      <pc:sldChg chg="modSp mod modNotesTx">
        <pc:chgData name="Rod Trent" userId="9f177c9e-5e30-4e0c-b08c-05ddc3564d39" providerId="ADAL" clId="{C59337D5-9E66-4BDB-B2B6-3414C0E0B35D}" dt="2024-07-26T15:49:15.120" v="3754" actId="20577"/>
        <pc:sldMkLst>
          <pc:docMk/>
          <pc:sldMk cId="1637985828" sldId="2147482190"/>
        </pc:sldMkLst>
        <pc:spChg chg="mod">
          <ac:chgData name="Rod Trent" userId="9f177c9e-5e30-4e0c-b08c-05ddc3564d39" providerId="ADAL" clId="{C59337D5-9E66-4BDB-B2B6-3414C0E0B35D}" dt="2024-07-26T15:33:12.608" v="2551" actId="20577"/>
          <ac:spMkLst>
            <pc:docMk/>
            <pc:sldMk cId="1637985828" sldId="2147482190"/>
            <ac:spMk id="2" creationId="{8B85C746-382B-2A05-FBD7-18C76ABB6325}"/>
          </ac:spMkLst>
        </pc:spChg>
      </pc:sldChg>
      <pc:sldChg chg="modSp add del mod">
        <pc:chgData name="Rod Trent" userId="9f177c9e-5e30-4e0c-b08c-05ddc3564d39" providerId="ADAL" clId="{C59337D5-9E66-4BDB-B2B6-3414C0E0B35D}" dt="2024-07-26T14:09:20.146" v="7" actId="47"/>
        <pc:sldMkLst>
          <pc:docMk/>
          <pc:sldMk cId="3716908082" sldId="2147482190"/>
        </pc:sldMkLst>
        <pc:spChg chg="mod">
          <ac:chgData name="Rod Trent" userId="9f177c9e-5e30-4e0c-b08c-05ddc3564d39" providerId="ADAL" clId="{C59337D5-9E66-4BDB-B2B6-3414C0E0B35D}" dt="2024-07-26T14:08:45.931" v="5" actId="34807"/>
          <ac:spMkLst>
            <pc:docMk/>
            <pc:sldMk cId="3716908082" sldId="2147482190"/>
            <ac:spMk id="2" creationId="{50AD5840-E66B-CE19-9D9E-ED66F21451A8}"/>
          </ac:spMkLst>
        </pc:spChg>
        <pc:spChg chg="mod">
          <ac:chgData name="Rod Trent" userId="9f177c9e-5e30-4e0c-b08c-05ddc3564d39" providerId="ADAL" clId="{C59337D5-9E66-4BDB-B2B6-3414C0E0B35D}" dt="2024-07-26T14:08:45.931" v="5" actId="34807"/>
          <ac:spMkLst>
            <pc:docMk/>
            <pc:sldMk cId="3716908082" sldId="2147482190"/>
            <ac:spMk id="4" creationId="{A5AC7B76-4647-1B7C-B410-0E210AF02822}"/>
          </ac:spMkLst>
        </pc:spChg>
        <pc:picChg chg="mod">
          <ac:chgData name="Rod Trent" userId="9f177c9e-5e30-4e0c-b08c-05ddc3564d39" providerId="ADAL" clId="{C59337D5-9E66-4BDB-B2B6-3414C0E0B35D}" dt="2024-07-26T14:08:45.931" v="5" actId="34807"/>
          <ac:picMkLst>
            <pc:docMk/>
            <pc:sldMk cId="3716908082" sldId="2147482190"/>
            <ac:picMk id="5" creationId="{1D083453-84D0-4796-880A-E62DF42E107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7/26/2024 10:01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7/26/2024 10:00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 everyone! </a:t>
            </a:r>
          </a:p>
          <a:p>
            <a:endParaRPr lang="en-US" dirty="0"/>
          </a:p>
          <a:p>
            <a:r>
              <a:rPr lang="en-US" dirty="0"/>
              <a:t>First off, Welcome to the AI Tour. We are happy you are here and are interested in all things AI and Microsoft. Thank you for joining us today. </a:t>
            </a:r>
          </a:p>
          <a:p>
            <a:endParaRPr lang="en-US" dirty="0"/>
          </a:p>
          <a:p>
            <a:r>
              <a:rPr lang="en-US" dirty="0"/>
              <a:t>I’m thrilled to kick off this insightful session on modernizing security operations with the powerful tool—Copilot for Security. As we embark on this journey, imagine Copilot as your trusty co-pilot, navigating the complex landscape of security challenges. Together, we’ll explore how it revolutionizes incident response, threat detection, and more.</a:t>
            </a:r>
          </a:p>
          <a:p>
            <a:endParaRPr lang="en-US" dirty="0"/>
          </a:p>
          <a:p>
            <a:r>
              <a:rPr lang="en-US" dirty="0"/>
              <a:t>Allow me to quickly introduce myself. I'm &lt;speaker name&gt; a &lt;title) at Microsoft. I have firsthand experience with Copilot’s capabilities. So, hopefully my insights will illuminate the path toward a safer digital frontier.</a:t>
            </a:r>
          </a:p>
          <a:p>
            <a:endParaRPr lang="en-US" dirty="0"/>
          </a:p>
          <a:p>
            <a:r>
              <a:rPr lang="en-US" dirty="0"/>
              <a:t>So, fasten your seatbelts, and let’s dive into the world of modern security operations!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7/26/2024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dig into how Copilot for Security works to supply its value to those responsible for security in their organizations.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10:57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66860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900" kern="0" dirty="0">
                <a:latin typeface="Segoe UI"/>
                <a:cs typeface="Segoe UI" pitchFamily="34" charset="0"/>
              </a:rPr>
              <a:t>To better understand how Copilot for Security works lets walk through how the process works. It begins when a prompt is submitted, which initiates the sequence of events.</a:t>
            </a:r>
          </a:p>
          <a:p>
            <a:pPr marL="0" marR="0">
              <a:spcBef>
                <a:spcPts val="0"/>
              </a:spcBef>
              <a:spcAft>
                <a:spcPts val="0"/>
              </a:spcAft>
            </a:pPr>
            <a:endParaRPr lang="en-US" sz="900" kern="0" dirty="0">
              <a:latin typeface="Segoe UI"/>
              <a:cs typeface="Segoe UI" pitchFamily="34" charset="0"/>
            </a:endParaRPr>
          </a:p>
          <a:p>
            <a:pPr marL="0" marR="0">
              <a:spcBef>
                <a:spcPts val="0"/>
              </a:spcBef>
              <a:spcAft>
                <a:spcPts val="0"/>
              </a:spcAft>
            </a:pPr>
            <a:r>
              <a:rPr lang="en-US" sz="900" kern="0" dirty="0">
                <a:latin typeface="Segoe UI"/>
                <a:cs typeface="Segoe UI" pitchFamily="34" charset="0"/>
              </a:rPr>
              <a:t>Next the Orchestrator takes up the request, determines initial context and builds plans using all available skills. This step is crucial as it sets up the framework for how the request will be handled.</a:t>
            </a:r>
          </a:p>
          <a:p>
            <a:pPr marL="0" marR="0">
              <a:spcBef>
                <a:spcPts val="0"/>
              </a:spcBef>
              <a:spcAft>
                <a:spcPts val="0"/>
              </a:spcAft>
            </a:pPr>
            <a:endParaRPr lang="en-US" sz="900" kern="0" dirty="0">
              <a:latin typeface="Segoe UI"/>
              <a:cs typeface="Segoe UI" pitchFamily="34" charset="0"/>
            </a:endParaRPr>
          </a:p>
          <a:p>
            <a:pPr marL="0" marR="0">
              <a:spcBef>
                <a:spcPts val="0"/>
              </a:spcBef>
              <a:spcAft>
                <a:spcPts val="0"/>
              </a:spcAft>
            </a:pPr>
            <a:r>
              <a:rPr lang="en-US" sz="900" kern="0" dirty="0">
                <a:latin typeface="Segoe UI"/>
                <a:cs typeface="Segoe UI" pitchFamily="34" charset="0"/>
              </a:rPr>
              <a:t>Next, we see that a plan is executed on how to get the required data related to the prompt. It acts as an intermediary that refines and contextualizes information.</a:t>
            </a:r>
          </a:p>
          <a:p>
            <a:pPr marL="0" marR="0">
              <a:spcBef>
                <a:spcPts val="0"/>
              </a:spcBef>
              <a:spcAft>
                <a:spcPts val="0"/>
              </a:spcAft>
            </a:pPr>
            <a:endParaRPr lang="en-US" sz="900" kern="0" dirty="0">
              <a:latin typeface="Segoe UI"/>
              <a:cs typeface="Segoe UI" pitchFamily="34" charset="0"/>
            </a:endParaRPr>
          </a:p>
          <a:p>
            <a:pPr marL="0" marR="0">
              <a:spcBef>
                <a:spcPts val="0"/>
              </a:spcBef>
              <a:spcAft>
                <a:spcPts val="0"/>
              </a:spcAft>
            </a:pPr>
            <a:r>
              <a:rPr lang="en-US" sz="900" kern="0" dirty="0">
                <a:latin typeface="Segoe UI"/>
                <a:cs typeface="Segoe UI" pitchFamily="34" charset="0"/>
              </a:rPr>
              <a:t>Moving forward, thanks to the extensibility in Copilot for Security, installed and enabled Plugins are utilized to analyze all data and patterns to provide intelligent insights. This step involves deep analysis and interpretation of data.</a:t>
            </a:r>
          </a:p>
          <a:p>
            <a:pPr marL="0" marR="0">
              <a:spcBef>
                <a:spcPts val="0"/>
              </a:spcBef>
              <a:spcAft>
                <a:spcPts val="0"/>
              </a:spcAft>
            </a:pPr>
            <a:endParaRPr lang="en-US" sz="900" kern="0" dirty="0">
              <a:latin typeface="Segoe UI"/>
              <a:cs typeface="Segoe UI" pitchFamily="34" charset="0"/>
            </a:endParaRPr>
          </a:p>
          <a:p>
            <a:pPr marL="0" marR="0">
              <a:spcBef>
                <a:spcPts val="0"/>
              </a:spcBef>
              <a:spcAft>
                <a:spcPts val="0"/>
              </a:spcAft>
            </a:pPr>
            <a:r>
              <a:rPr lang="en-US" sz="900" kern="0" dirty="0">
                <a:latin typeface="Segoe UI"/>
                <a:cs typeface="Segoe UI" pitchFamily="34" charset="0"/>
              </a:rPr>
              <a:t>Finally, the Copilot for Security mechanism combines all data and content with the response model until we achieve our final product. The Response is then delivered back to the human user.</a:t>
            </a:r>
          </a:p>
          <a:p>
            <a:pPr marL="0" marR="0">
              <a:spcBef>
                <a:spcPts val="0"/>
              </a:spcBef>
              <a:spcAft>
                <a:spcPts val="0"/>
              </a:spcAft>
            </a:pPr>
            <a:endParaRPr lang="en-US" sz="900" kern="0" dirty="0">
              <a:latin typeface="Segoe UI"/>
              <a:cs typeface="Segoe UI" pitchFamily="34" charset="0"/>
            </a:endParaRPr>
          </a:p>
          <a:p>
            <a:pPr marL="0" marR="0">
              <a:spcBef>
                <a:spcPts val="0"/>
              </a:spcBef>
              <a:spcAft>
                <a:spcPts val="0"/>
              </a:spcAft>
            </a:pPr>
            <a:r>
              <a:rPr lang="en-US" sz="900" kern="0" dirty="0">
                <a:latin typeface="Segoe UI"/>
                <a:cs typeface="Segoe UI" pitchFamily="34" charset="0"/>
              </a:rPr>
              <a:t>This entire process encapsulates how modern systems can efficiently handle requests while ensuring that each step contributes towards generating an informed and accurate response.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7/26/2024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180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Copilot for Security offers what we called “Experiences.” These experiences are two, very distinct ways of using Copilot for Security and understanding the differences is important to identify which to use in various scenarios.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11:06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67905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Copilot for Security can significantly improve our incident response and security workflows based on needs and specific scenarios.</a:t>
            </a:r>
          </a:p>
          <a:p>
            <a:endParaRPr lang="en-US" dirty="0"/>
          </a:p>
          <a:p>
            <a:r>
              <a:rPr lang="en-US" dirty="0"/>
              <a:t>In brief the Standalone Experience for Copilot for Security stands alone as a powerful application. It provides teams with a broader context to troubleshoot security issues. All use cases are consolidated in one place, streamlining incident management. </a:t>
            </a:r>
          </a:p>
          <a:p>
            <a:endParaRPr lang="en-US" dirty="0"/>
          </a:p>
          <a:p>
            <a:r>
              <a:rPr lang="en-US" dirty="0"/>
              <a:t>And the Embedded Integration is for team members already using specific tools. It seamlessly integrates within existing workflows.</a:t>
            </a:r>
          </a:p>
          <a:p>
            <a:r>
              <a:rPr lang="en-US" dirty="0"/>
              <a:t>Think of it as Copilot coming to you, rather than the other way around. Cross-product guidance enriches the user experience. Benefits of the Embedded integration include:</a:t>
            </a:r>
          </a:p>
          <a:p>
            <a:endParaRPr lang="en-US" dirty="0"/>
          </a:p>
          <a:p>
            <a:r>
              <a:rPr lang="en-US" dirty="0"/>
              <a:t>1. Gaining insights across products, enhancing decision-making. </a:t>
            </a:r>
          </a:p>
          <a:p>
            <a:r>
              <a:rPr lang="en-US" dirty="0"/>
              <a:t>2. Efficiently remediating incidents without context-switching.</a:t>
            </a:r>
          </a:p>
          <a:p>
            <a:r>
              <a:rPr lang="en-US" dirty="0"/>
              <a:t>3. Empowering team members with intuitive security guidance.</a:t>
            </a:r>
          </a:p>
          <a:p>
            <a:r>
              <a:rPr lang="en-US" dirty="0"/>
              <a:t>4. Boosting productivity and reducing response times.</a:t>
            </a:r>
          </a:p>
          <a:p>
            <a:endParaRPr lang="en-US" dirty="0"/>
          </a:p>
          <a:p>
            <a:r>
              <a:rPr lang="en-US" dirty="0"/>
              <a:t>Remember, Copilot for Security adapts to your needs, whether you prefer a standalone solution or seamless integration.</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E36EF7C-DD56-4BCB-8D3F-2654856B392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2964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Let’s focus first on the Standalone experience.</a:t>
            </a:r>
            <a:endParaRPr lang="en-US" sz="900" b="1"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i="0" dirty="0">
                <a:solidFill>
                  <a:srgbClr val="000000"/>
                </a:solidFill>
                <a:effectLst/>
                <a:latin typeface="Segoe UI" panose="020B0502040204020203" pitchFamily="34" charset="0"/>
              </a:rPr>
              <a:t>T</a:t>
            </a:r>
            <a:r>
              <a:rPr lang="en-US" sz="900" b="0" i="0" dirty="0">
                <a:solidFill>
                  <a:srgbClr val="000000"/>
                </a:solidFill>
                <a:effectLst/>
                <a:latin typeface="Segoe UI" panose="020B0502040204020203" pitchFamily="34" charset="0"/>
              </a:rPr>
              <a:t>he standalone experience for your SOC team, bringing together signals across Defender, Sentinel, Intune, Entra and Purview into a single pane view.</a:t>
            </a:r>
            <a:endParaRPr lang="en-US" sz="85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D13B1E-0588-4AB1-975E-1D818547F0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041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dig into the Standalone experience with a few demos.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7/26/2024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924954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1" i="0" dirty="0">
                <a:solidFill>
                  <a:srgbClr val="000000"/>
                </a:solidFill>
                <a:effectLst/>
                <a:latin typeface="Segoe UI" panose="020B0502040204020203" pitchFamily="34" charset="0"/>
              </a:rPr>
              <a:t>T</a:t>
            </a:r>
            <a:r>
              <a:rPr lang="en-US" sz="900" b="0" i="0" dirty="0">
                <a:solidFill>
                  <a:srgbClr val="000000"/>
                </a:solidFill>
                <a:effectLst/>
                <a:latin typeface="Segoe UI" panose="020B0502040204020203" pitchFamily="34" charset="0"/>
              </a:rPr>
              <a:t>he embedded experience is for data security and compliance admins to leverage real time guidance, summarization capabilities, and natural language support. Its built directly into your proven and trusted investigation workflows. </a:t>
            </a:r>
            <a:r>
              <a:rPr lang="en-US" sz="1100" b="0" i="0" dirty="0">
                <a:solidFill>
                  <a:srgbClr val="000000"/>
                </a:solidFill>
                <a:effectLst/>
                <a:latin typeface="Segoe UI" panose="020B0502040204020203" pitchFamily="34" charset="0"/>
              </a:rPr>
              <a:t>These capabilities help you accelerate time to action and mitigate the risk to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D13B1E-0588-4AB1-975E-1D818547F0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7837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Current embedded experiences include Defender XDR, Sentinel, Purview, Entra, Intune, and others with more on the way.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Let’s see what this looks like through a couple demos.</a:t>
            </a:r>
            <a:endParaRPr lang="en-US" sz="800" dirty="0">
              <a:latin typeface="+mn-lt"/>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11:17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313946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7/26/2024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400383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generally refer to Copilot for Security as a security tool, it’s actually much, much more than that. In fact, in addition to its inclusion of Microsoft’s Threat Intelligence which makes its already super security smart, it’s extensibility ensures that the intelligence is always evolving to make it personal to an organization’s requirements.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11:30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422631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FFFFFF"/>
                </a:solidFill>
                <a:effectLst/>
                <a:highlight>
                  <a:srgbClr val="2B2B2B"/>
                </a:highlight>
                <a:latin typeface="SegoeUIVariable"/>
              </a:rPr>
              <a:t>What it is:</a:t>
            </a:r>
            <a:endParaRPr lang="en-US" b="0" i="0" dirty="0">
              <a:solidFill>
                <a:srgbClr val="FFFFFF"/>
              </a:solidFill>
              <a:effectLst/>
              <a:highlight>
                <a:srgbClr val="2B2B2B"/>
              </a:highlight>
              <a:latin typeface="SegoeUIVariable"/>
            </a:endParaRPr>
          </a:p>
          <a:p>
            <a:pPr marL="742950" lvl="1" indent="-285750" algn="l">
              <a:buFont typeface="+mj-lt"/>
              <a:buAutoNum type="arabicPeriod"/>
            </a:pPr>
            <a:r>
              <a:rPr lang="en-US" b="0" i="0" dirty="0">
                <a:solidFill>
                  <a:srgbClr val="FFFFFF"/>
                </a:solidFill>
                <a:effectLst/>
                <a:highlight>
                  <a:srgbClr val="2B2B2B"/>
                </a:highlight>
                <a:latin typeface="SegoeUIVariable"/>
              </a:rPr>
              <a:t>Explore the fundamental definition and purpose of the concept.</a:t>
            </a:r>
          </a:p>
          <a:p>
            <a:pPr marL="742950" lvl="1" indent="-285750" algn="l">
              <a:buFont typeface="+mj-lt"/>
              <a:buAutoNum type="arabicPeriod"/>
            </a:pPr>
            <a:r>
              <a:rPr lang="en-US" b="0" i="0" dirty="0">
                <a:solidFill>
                  <a:srgbClr val="FFFFFF"/>
                </a:solidFill>
                <a:effectLst/>
                <a:highlight>
                  <a:srgbClr val="2B2B2B"/>
                </a:highlight>
                <a:latin typeface="SegoeUIVariable"/>
              </a:rPr>
              <a:t>Uncover its relevance in our context.</a:t>
            </a:r>
          </a:p>
          <a:p>
            <a:pPr algn="l">
              <a:buFont typeface="+mj-lt"/>
              <a:buAutoNum type="arabicPeriod"/>
            </a:pPr>
            <a:r>
              <a:rPr lang="en-US" b="1" i="0" dirty="0">
                <a:solidFill>
                  <a:srgbClr val="FFFFFF"/>
                </a:solidFill>
                <a:effectLst/>
                <a:highlight>
                  <a:srgbClr val="2B2B2B"/>
                </a:highlight>
                <a:latin typeface="SegoeUIVariable"/>
              </a:rPr>
              <a:t>Why it Exists:</a:t>
            </a:r>
            <a:endParaRPr lang="en-US" b="0" i="0" dirty="0">
              <a:solidFill>
                <a:srgbClr val="FFFFFF"/>
              </a:solidFill>
              <a:effectLst/>
              <a:highlight>
                <a:srgbClr val="2B2B2B"/>
              </a:highlight>
              <a:latin typeface="SegoeUIVariable"/>
            </a:endParaRPr>
          </a:p>
          <a:p>
            <a:pPr marL="742950" lvl="1" indent="-285750" algn="l">
              <a:buFont typeface="+mj-lt"/>
              <a:buAutoNum type="arabicPeriod"/>
            </a:pPr>
            <a:r>
              <a:rPr lang="en-US" b="0" i="0" dirty="0">
                <a:solidFill>
                  <a:srgbClr val="FFFFFF"/>
                </a:solidFill>
                <a:effectLst/>
                <a:highlight>
                  <a:srgbClr val="2B2B2B"/>
                </a:highlight>
                <a:latin typeface="SegoeUIVariable"/>
              </a:rPr>
              <a:t>Delve into the motivations behind its creation.</a:t>
            </a:r>
          </a:p>
          <a:p>
            <a:pPr marL="742950" lvl="1" indent="-285750" algn="l">
              <a:buFont typeface="+mj-lt"/>
              <a:buAutoNum type="arabicPeriod"/>
            </a:pPr>
            <a:r>
              <a:rPr lang="en-US" b="0" i="0" dirty="0">
                <a:solidFill>
                  <a:srgbClr val="FFFFFF"/>
                </a:solidFill>
                <a:effectLst/>
                <a:highlight>
                  <a:srgbClr val="2B2B2B"/>
                </a:highlight>
                <a:latin typeface="SegoeUIVariable"/>
              </a:rPr>
              <a:t>Understand the problem it aims to solve.</a:t>
            </a:r>
          </a:p>
          <a:p>
            <a:pPr algn="l">
              <a:buFont typeface="+mj-lt"/>
              <a:buAutoNum type="arabicPeriod"/>
            </a:pPr>
            <a:r>
              <a:rPr lang="en-US" b="1" i="0" dirty="0">
                <a:solidFill>
                  <a:srgbClr val="FFFFFF"/>
                </a:solidFill>
                <a:effectLst/>
                <a:highlight>
                  <a:srgbClr val="2B2B2B"/>
                </a:highlight>
                <a:latin typeface="SegoeUIVariable"/>
              </a:rPr>
              <a:t>How it Works:</a:t>
            </a:r>
            <a:endParaRPr lang="en-US" b="0" i="0" dirty="0">
              <a:solidFill>
                <a:srgbClr val="FFFFFF"/>
              </a:solidFill>
              <a:effectLst/>
              <a:highlight>
                <a:srgbClr val="2B2B2B"/>
              </a:highlight>
              <a:latin typeface="SegoeUIVariable"/>
            </a:endParaRPr>
          </a:p>
          <a:p>
            <a:pPr marL="742950" lvl="1" indent="-285750" algn="l">
              <a:buFont typeface="+mj-lt"/>
              <a:buAutoNum type="arabicPeriod"/>
            </a:pPr>
            <a:r>
              <a:rPr lang="en-US" b="0" i="0" dirty="0">
                <a:solidFill>
                  <a:srgbClr val="FFFFFF"/>
                </a:solidFill>
                <a:effectLst/>
                <a:highlight>
                  <a:srgbClr val="2B2B2B"/>
                </a:highlight>
                <a:latin typeface="SegoeUIVariable"/>
              </a:rPr>
              <a:t>Peek under the hood and grasp the mechanics.</a:t>
            </a:r>
          </a:p>
          <a:p>
            <a:pPr marL="742950" lvl="1" indent="-285750" algn="l">
              <a:buFont typeface="+mj-lt"/>
              <a:buAutoNum type="arabicPeriod"/>
            </a:pPr>
            <a:r>
              <a:rPr lang="en-US" b="0" i="0" dirty="0">
                <a:solidFill>
                  <a:srgbClr val="FFFFFF"/>
                </a:solidFill>
                <a:effectLst/>
                <a:highlight>
                  <a:srgbClr val="2B2B2B"/>
                </a:highlight>
                <a:latin typeface="SegoeUIVariable"/>
              </a:rPr>
              <a:t>Highlight key components and interactions.</a:t>
            </a:r>
          </a:p>
          <a:p>
            <a:pPr algn="l">
              <a:buFont typeface="+mj-lt"/>
              <a:buAutoNum type="arabicPeriod"/>
            </a:pPr>
            <a:r>
              <a:rPr lang="en-US" b="1" i="0" dirty="0">
                <a:solidFill>
                  <a:srgbClr val="FFFFFF"/>
                </a:solidFill>
                <a:effectLst/>
                <a:highlight>
                  <a:srgbClr val="2B2B2B"/>
                </a:highlight>
                <a:latin typeface="SegoeUIVariable"/>
              </a:rPr>
              <a:t>Standalone Experience:</a:t>
            </a:r>
            <a:endParaRPr lang="en-US" b="0" i="0" dirty="0">
              <a:solidFill>
                <a:srgbClr val="FFFFFF"/>
              </a:solidFill>
              <a:effectLst/>
              <a:highlight>
                <a:srgbClr val="2B2B2B"/>
              </a:highlight>
              <a:latin typeface="SegoeUIVariable"/>
            </a:endParaRPr>
          </a:p>
          <a:p>
            <a:pPr marL="742950" lvl="1" indent="-285750" algn="l">
              <a:buFont typeface="+mj-lt"/>
              <a:buAutoNum type="arabicPeriod"/>
            </a:pPr>
            <a:r>
              <a:rPr lang="en-US" b="0" i="0" dirty="0">
                <a:solidFill>
                  <a:srgbClr val="FFFFFF"/>
                </a:solidFill>
                <a:effectLst/>
                <a:highlight>
                  <a:srgbClr val="2B2B2B"/>
                </a:highlight>
                <a:latin typeface="SegoeUIVariable"/>
              </a:rPr>
              <a:t>Discuss its capabilities when used independently.</a:t>
            </a:r>
          </a:p>
          <a:p>
            <a:pPr marL="742950" lvl="1" indent="-285750" algn="l">
              <a:buFont typeface="+mj-lt"/>
              <a:buAutoNum type="arabicPeriod"/>
            </a:pPr>
            <a:r>
              <a:rPr lang="en-US" b="0" i="0" dirty="0">
                <a:solidFill>
                  <a:srgbClr val="FFFFFF"/>
                </a:solidFill>
                <a:effectLst/>
                <a:highlight>
                  <a:srgbClr val="2B2B2B"/>
                </a:highlight>
                <a:latin typeface="SegoeUIVariable"/>
              </a:rPr>
              <a:t>Evaluate its user experience in isolation.</a:t>
            </a:r>
          </a:p>
          <a:p>
            <a:pPr algn="l">
              <a:buFont typeface="+mj-lt"/>
              <a:buAutoNum type="arabicPeriod"/>
            </a:pPr>
            <a:r>
              <a:rPr lang="en-US" b="1" i="0" dirty="0">
                <a:solidFill>
                  <a:srgbClr val="FFFFFF"/>
                </a:solidFill>
                <a:effectLst/>
                <a:highlight>
                  <a:srgbClr val="2B2B2B"/>
                </a:highlight>
                <a:latin typeface="SegoeUIVariable"/>
              </a:rPr>
              <a:t>Embedded Experience:</a:t>
            </a:r>
            <a:endParaRPr lang="en-US" b="0" i="0" dirty="0">
              <a:solidFill>
                <a:srgbClr val="FFFFFF"/>
              </a:solidFill>
              <a:effectLst/>
              <a:highlight>
                <a:srgbClr val="2B2B2B"/>
              </a:highlight>
              <a:latin typeface="SegoeUIVariable"/>
            </a:endParaRPr>
          </a:p>
          <a:p>
            <a:pPr marL="742950" lvl="1" indent="-285750" algn="l">
              <a:buFont typeface="+mj-lt"/>
              <a:buAutoNum type="arabicPeriod"/>
            </a:pPr>
            <a:r>
              <a:rPr lang="en-US" b="0" i="0" dirty="0">
                <a:solidFill>
                  <a:srgbClr val="FFFFFF"/>
                </a:solidFill>
                <a:effectLst/>
                <a:highlight>
                  <a:srgbClr val="2B2B2B"/>
                </a:highlight>
                <a:latin typeface="SegoeUIVariable"/>
              </a:rPr>
              <a:t>Investigate how it integrates within existing systems.</a:t>
            </a:r>
          </a:p>
          <a:p>
            <a:pPr marL="742950" lvl="1" indent="-285750" algn="l">
              <a:buFont typeface="+mj-lt"/>
              <a:buAutoNum type="arabicPeriod"/>
            </a:pPr>
            <a:r>
              <a:rPr lang="en-US" b="0" i="0" dirty="0">
                <a:solidFill>
                  <a:srgbClr val="FFFFFF"/>
                </a:solidFill>
                <a:effectLst/>
                <a:highlight>
                  <a:srgbClr val="2B2B2B"/>
                </a:highlight>
                <a:latin typeface="SegoeUIVariable"/>
              </a:rPr>
              <a:t>Consider scenarios where it enhances other tools.</a:t>
            </a:r>
          </a:p>
          <a:p>
            <a:pPr algn="l">
              <a:buFont typeface="+mj-lt"/>
              <a:buAutoNum type="arabicPeriod"/>
            </a:pPr>
            <a:r>
              <a:rPr lang="en-US" b="1" i="0" dirty="0">
                <a:solidFill>
                  <a:srgbClr val="FFFFFF"/>
                </a:solidFill>
                <a:effectLst/>
                <a:highlight>
                  <a:srgbClr val="2B2B2B"/>
                </a:highlight>
                <a:latin typeface="SegoeUIVariable"/>
              </a:rPr>
              <a:t>Extensibility:</a:t>
            </a:r>
            <a:endParaRPr lang="en-US" b="0" i="0" dirty="0">
              <a:solidFill>
                <a:srgbClr val="FFFFFF"/>
              </a:solidFill>
              <a:effectLst/>
              <a:highlight>
                <a:srgbClr val="2B2B2B"/>
              </a:highlight>
              <a:latin typeface="SegoeUIVariable"/>
            </a:endParaRPr>
          </a:p>
          <a:p>
            <a:pPr marL="742950" lvl="1" indent="-285750" algn="l">
              <a:buFont typeface="+mj-lt"/>
              <a:buAutoNum type="arabicPeriod"/>
            </a:pPr>
            <a:r>
              <a:rPr lang="en-US" b="0" i="0" dirty="0">
                <a:solidFill>
                  <a:srgbClr val="FFFFFF"/>
                </a:solidFill>
                <a:effectLst/>
                <a:highlight>
                  <a:srgbClr val="2B2B2B"/>
                </a:highlight>
                <a:latin typeface="SegoeUIVariable"/>
              </a:rPr>
              <a:t>Explore opportunities for customization and expansion.</a:t>
            </a:r>
          </a:p>
          <a:p>
            <a:pPr marL="742950" lvl="1" indent="-285750" algn="l">
              <a:buFont typeface="+mj-lt"/>
              <a:buAutoNum type="arabicPeriod"/>
            </a:pPr>
            <a:r>
              <a:rPr lang="en-US" b="0" i="0" dirty="0">
                <a:solidFill>
                  <a:srgbClr val="FFFFFF"/>
                </a:solidFill>
                <a:effectLst/>
                <a:highlight>
                  <a:srgbClr val="2B2B2B"/>
                </a:highlight>
                <a:latin typeface="SegoeUIVariable"/>
              </a:rPr>
              <a:t>Discover how it adapts to evolving needs.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7/26/2024 10:00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fontScale="85000" lnSpcReduction="10000"/>
          </a:bodyPr>
          <a:lstStyle/>
          <a:p>
            <a:pPr>
              <a:spcBef>
                <a:spcPct val="43750"/>
              </a:spcBef>
              <a:spcAft>
                <a:spcPct val="43750"/>
              </a:spcAft>
            </a:pPr>
            <a:r>
              <a:rPr lang="en-US" dirty="0"/>
              <a:t>I talked earlier about the extensibility of Copilot for Security. </a:t>
            </a:r>
          </a:p>
          <a:p>
            <a:pPr>
              <a:spcBef>
                <a:spcPct val="43750"/>
              </a:spcBef>
              <a:spcAft>
                <a:spcPct val="43750"/>
              </a:spcAft>
            </a:pPr>
            <a:endParaRPr lang="en-US" dirty="0"/>
          </a:p>
          <a:p>
            <a:pPr>
              <a:spcBef>
                <a:spcPct val="43750"/>
              </a:spcBef>
              <a:spcAft>
                <a:spcPct val="43750"/>
              </a:spcAft>
            </a:pPr>
            <a:r>
              <a:rPr lang="en-US" dirty="0"/>
              <a:t>In the ever-evolving realm of cybersecurity, having a reliable guide is essential. Copilot for Security is an extensibility platform for security, enabling organizations to tap into constantly improving intelligence.</a:t>
            </a:r>
          </a:p>
          <a:p>
            <a:pPr>
              <a:spcBef>
                <a:spcPct val="43750"/>
              </a:spcBef>
              <a:spcAft>
                <a:spcPct val="43750"/>
              </a:spcAft>
            </a:pPr>
            <a:endParaRPr lang="en-US" dirty="0"/>
          </a:p>
          <a:p>
            <a:pPr>
              <a:spcBef>
                <a:spcPct val="43750"/>
              </a:spcBef>
              <a:spcAft>
                <a:spcPct val="43750"/>
              </a:spcAft>
            </a:pPr>
            <a:r>
              <a:rPr lang="en-US" dirty="0"/>
              <a:t>To accomplish this...</a:t>
            </a:r>
          </a:p>
          <a:p>
            <a:pPr>
              <a:spcBef>
                <a:spcPct val="43750"/>
              </a:spcBef>
              <a:spcAft>
                <a:spcPct val="43750"/>
              </a:spcAft>
            </a:pPr>
            <a:endParaRPr lang="en-US" dirty="0"/>
          </a:p>
          <a:p>
            <a:pPr>
              <a:spcBef>
                <a:spcPct val="43750"/>
              </a:spcBef>
              <a:spcAft>
                <a:spcPct val="43750"/>
              </a:spcAft>
            </a:pPr>
            <a:r>
              <a:rPr lang="en-US" dirty="0"/>
              <a:t>Microsoft intelligence...</a:t>
            </a:r>
          </a:p>
          <a:p>
            <a:pPr>
              <a:spcBef>
                <a:spcPct val="43750"/>
              </a:spcBef>
              <a:spcAft>
                <a:spcPct val="43750"/>
              </a:spcAft>
            </a:pPr>
            <a:r>
              <a:rPr lang="en-US" dirty="0"/>
              <a:t>- Copilot taps into Microsoft's own security products.</a:t>
            </a:r>
          </a:p>
          <a:p>
            <a:pPr>
              <a:spcBef>
                <a:spcPct val="43750"/>
              </a:spcBef>
              <a:spcAft>
                <a:spcPct val="43750"/>
              </a:spcAft>
            </a:pPr>
            <a:r>
              <a:rPr lang="en-US" dirty="0"/>
              <a:t>- It leverages insights from Defender, Azure Sentinel, and more.</a:t>
            </a:r>
          </a:p>
          <a:p>
            <a:pPr>
              <a:spcBef>
                <a:spcPct val="43750"/>
              </a:spcBef>
              <a:spcAft>
                <a:spcPct val="43750"/>
              </a:spcAft>
            </a:pPr>
            <a:r>
              <a:rPr lang="en-US" dirty="0"/>
              <a:t>- Imagine having a unified view across your Microsoft ecosystem.</a:t>
            </a:r>
          </a:p>
          <a:p>
            <a:pPr>
              <a:spcBef>
                <a:spcPct val="43750"/>
              </a:spcBef>
              <a:spcAft>
                <a:spcPct val="43750"/>
              </a:spcAft>
            </a:pPr>
            <a:endParaRPr lang="en-US" dirty="0"/>
          </a:p>
          <a:p>
            <a:pPr>
              <a:spcBef>
                <a:spcPct val="43750"/>
              </a:spcBef>
              <a:spcAft>
                <a:spcPct val="43750"/>
              </a:spcAft>
            </a:pPr>
            <a:r>
              <a:rPr lang="en-US" dirty="0"/>
              <a:t>Non-Microsoft intelligence</a:t>
            </a:r>
          </a:p>
          <a:p>
            <a:pPr>
              <a:spcBef>
                <a:spcPct val="43750"/>
              </a:spcBef>
              <a:spcAft>
                <a:spcPct val="43750"/>
              </a:spcAft>
            </a:pPr>
            <a:r>
              <a:rPr lang="en-US" dirty="0"/>
              <a:t>- Copilot extends its reach to non-Microsoft security vendors.</a:t>
            </a:r>
          </a:p>
          <a:p>
            <a:pPr>
              <a:spcBef>
                <a:spcPct val="43750"/>
              </a:spcBef>
              <a:spcAft>
                <a:spcPct val="43750"/>
              </a:spcAft>
            </a:pPr>
            <a:r>
              <a:rPr lang="en-US" dirty="0"/>
              <a:t>- It harmonizes data from diverse tools—SIEMs, firewalls, EDRs.</a:t>
            </a:r>
          </a:p>
          <a:p>
            <a:pPr>
              <a:spcBef>
                <a:spcPct val="43750"/>
              </a:spcBef>
              <a:spcAft>
                <a:spcPct val="43750"/>
              </a:spcAft>
            </a:pPr>
            <a:r>
              <a:rPr lang="en-US" dirty="0"/>
              <a:t>- The result? A comprehensive, cross-vendor perspective.</a:t>
            </a:r>
          </a:p>
          <a:p>
            <a:pPr>
              <a:spcBef>
                <a:spcPct val="43750"/>
              </a:spcBef>
              <a:spcAft>
                <a:spcPct val="43750"/>
              </a:spcAft>
            </a:pPr>
            <a:endParaRPr lang="en-US" dirty="0"/>
          </a:p>
          <a:p>
            <a:pPr>
              <a:spcBef>
                <a:spcPct val="43750"/>
              </a:spcBef>
              <a:spcAft>
                <a:spcPct val="43750"/>
              </a:spcAft>
            </a:pPr>
            <a:r>
              <a:rPr lang="en-US" dirty="0"/>
              <a:t>Trusted External sources...</a:t>
            </a:r>
          </a:p>
          <a:p>
            <a:pPr>
              <a:spcBef>
                <a:spcPct val="43750"/>
              </a:spcBef>
              <a:spcAft>
                <a:spcPct val="43750"/>
              </a:spcAft>
            </a:pPr>
            <a:r>
              <a:rPr lang="en-US" dirty="0"/>
              <a:t>- Copilot doesn't stop there—it can also feed on open-source intelligence.</a:t>
            </a:r>
          </a:p>
          <a:p>
            <a:pPr>
              <a:spcBef>
                <a:spcPct val="43750"/>
              </a:spcBef>
              <a:spcAft>
                <a:spcPct val="43750"/>
              </a:spcAft>
            </a:pPr>
            <a:r>
              <a:rPr lang="en-US" dirty="0"/>
              <a:t>- As already mentioned, through MDTI it has access to global threat landscapes, emerging vulnerabilities, and attack patterns - (and arguably Microsoft's own Threat Intelligence is the best in the industry), BUT through additional capabilities it also enables organizations to take advantage of their own organization-specific policies and knowledge and also trusted external resources. This real-time data enriches its guidance.</a:t>
            </a:r>
          </a:p>
          <a:p>
            <a:pPr>
              <a:spcBef>
                <a:spcPct val="43750"/>
              </a:spcBef>
              <a:spcAft>
                <a:spcPct val="43750"/>
              </a:spcAft>
            </a:pPr>
            <a:endParaRPr lang="en-US" dirty="0"/>
          </a:p>
          <a:p>
            <a:pPr>
              <a:spcBef>
                <a:spcPct val="43750"/>
              </a:spcBef>
              <a:spcAft>
                <a:spcPct val="43750"/>
              </a:spcAft>
            </a:pPr>
            <a:r>
              <a:rPr lang="en-US" dirty="0"/>
              <a:t>Remember, Copilot isn't just an AI—it's your strategic partner, guiding you through the security maze.</a:t>
            </a:r>
            <a:endParaRPr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01C5E1-D8E9-464D-A93E-CE21651935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45665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this slide represents our 3</a:t>
            </a:r>
            <a:r>
              <a:rPr lang="en-US" baseline="30000" dirty="0"/>
              <a:t>rd</a:t>
            </a:r>
            <a:r>
              <a:rPr lang="en-US" dirty="0"/>
              <a:t> party partners that are already developing solutions to work with Copilot for Security. And this list continues to grow rapidly.</a:t>
            </a:r>
          </a:p>
          <a:p>
            <a:endParaRPr lang="en-US" dirty="0"/>
          </a:p>
          <a:p>
            <a:r>
              <a:rPr lang="en-US" dirty="0"/>
              <a:t>This is a big slide with lots of partners, but let me just highlight a few that may be more familiar to you like Tanium, Difenda, </a:t>
            </a:r>
            <a:r>
              <a:rPr lang="en-US" dirty="0" err="1"/>
              <a:t>BlueVoyant</a:t>
            </a:r>
            <a:r>
              <a:rPr lang="en-US" dirty="0"/>
              <a:t>, PWC, Lenovo, and Cisco.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7/26/2024 10:00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4225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Copilot for Security currently offers 3 types of ways to extend functionality. Through the </a:t>
            </a:r>
            <a:r>
              <a:rPr lang="en-US" dirty="0" err="1"/>
              <a:t>OpenAPI</a:t>
            </a:r>
            <a:r>
              <a:rPr lang="en-US" dirty="0"/>
              <a:t> spec, through standard GPT manifests, and by utilizing Kusto Query Language.</a:t>
            </a:r>
          </a:p>
          <a:p>
            <a:endParaRPr lang="en-US" dirty="0"/>
          </a:p>
          <a:p>
            <a:r>
              <a:rPr lang="en-US" dirty="0"/>
              <a:t>Let’s dig into this functionality through a demo.</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11:28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86512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7/26/2024 10:00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43567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know it’s been a whirlwind of information today, so, let’s spend some time pulling this all together.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7/26/2024 11:32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84119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2000" b="0" i="0" dirty="0">
                <a:solidFill>
                  <a:srgbClr val="FFFFFF"/>
                </a:solidFill>
                <a:effectLst/>
                <a:highlight>
                  <a:srgbClr val="2B2B2B"/>
                </a:highlight>
                <a:latin typeface="SegoeUIVariable"/>
              </a:rPr>
              <a:t>So, today, we’ve dove together into the deep end for the real-world impact of </a:t>
            </a:r>
            <a:r>
              <a:rPr lang="en-US" sz="2000" b="1" i="0" dirty="0">
                <a:solidFill>
                  <a:srgbClr val="FFFFFF"/>
                </a:solidFill>
                <a:effectLst/>
                <a:highlight>
                  <a:srgbClr val="2B2B2B"/>
                </a:highlight>
                <a:latin typeface="SegoeUIVariable"/>
              </a:rPr>
              <a:t>Microsoft Copilot for Security</a:t>
            </a:r>
            <a:r>
              <a:rPr lang="en-US" sz="2000" b="0" i="0" dirty="0">
                <a:solidFill>
                  <a:srgbClr val="FFFFFF"/>
                </a:solidFill>
                <a:effectLst/>
                <a:highlight>
                  <a:srgbClr val="2B2B2B"/>
                </a:highlight>
                <a:latin typeface="SegoeUIVariable"/>
              </a:rPr>
              <a:t>. These testimonials you see here come straight from the trenches—security professionals who’ve witnessed its prowess firsthand. </a:t>
            </a:r>
          </a:p>
          <a:p>
            <a:pPr marL="0" marR="0">
              <a:lnSpc>
                <a:spcPct val="107000"/>
              </a:lnSpc>
              <a:spcBef>
                <a:spcPts val="0"/>
              </a:spcBef>
              <a:spcAft>
                <a:spcPts val="800"/>
              </a:spcAft>
            </a:pPr>
            <a:endParaRPr lang="en-US" sz="2000" b="0" i="0" dirty="0">
              <a:solidFill>
                <a:srgbClr val="FFFFFF"/>
              </a:solidFill>
              <a:effectLst/>
              <a:highlight>
                <a:srgbClr val="2B2B2B"/>
              </a:highlight>
              <a:latin typeface="SegoeUIVariable"/>
            </a:endParaRPr>
          </a:p>
          <a:p>
            <a:pPr marL="0" marR="0">
              <a:lnSpc>
                <a:spcPct val="107000"/>
              </a:lnSpc>
              <a:spcBef>
                <a:spcPts val="0"/>
              </a:spcBef>
              <a:spcAft>
                <a:spcPts val="800"/>
              </a:spcAft>
            </a:pPr>
            <a:r>
              <a:rPr lang="en-US" sz="2000" b="0" i="0" dirty="0">
                <a:solidFill>
                  <a:srgbClr val="FFFFFF"/>
                </a:solidFill>
                <a:effectLst/>
                <a:highlight>
                  <a:srgbClr val="2B2B2B"/>
                </a:highlight>
                <a:latin typeface="SegoeUIVariable"/>
              </a:rPr>
              <a:t>But just a quick summary:</a:t>
            </a:r>
          </a:p>
          <a:p>
            <a:pPr marL="0" marR="0">
              <a:lnSpc>
                <a:spcPct val="107000"/>
              </a:lnSpc>
              <a:spcBef>
                <a:spcPts val="0"/>
              </a:spcBef>
              <a:spcAft>
                <a:spcPts val="800"/>
              </a:spcAft>
            </a:pPr>
            <a:endParaRPr lang="en-US" sz="2000" b="0" i="0" dirty="0">
              <a:solidFill>
                <a:srgbClr val="FFFFFF"/>
              </a:solidFill>
              <a:effectLst/>
              <a:highlight>
                <a:srgbClr val="2B2B2B"/>
              </a:highlight>
              <a:latin typeface="SegoeUIVariable"/>
            </a:endParaRPr>
          </a:p>
          <a:p>
            <a:pPr marL="0" marR="0">
              <a:lnSpc>
                <a:spcPct val="107000"/>
              </a:lnSpc>
              <a:spcBef>
                <a:spcPts val="0"/>
              </a:spcBef>
              <a:spcAft>
                <a:spcPts val="800"/>
              </a:spcAft>
            </a:pPr>
            <a:r>
              <a:rPr lang="en-US" sz="2000" b="0" i="0" dirty="0">
                <a:solidFill>
                  <a:srgbClr val="FFFFFF"/>
                </a:solidFill>
                <a:effectLst/>
                <a:highlight>
                  <a:srgbClr val="2B2B2B"/>
                </a:highlight>
                <a:latin typeface="SegoeUIVariable"/>
              </a:rPr>
              <a:t>Through its single pane view, it saves time in various ways. Its security intelligence makes your organization </a:t>
            </a:r>
            <a:r>
              <a:rPr lang="en-US" sz="2000" b="0" i="0">
                <a:solidFill>
                  <a:srgbClr val="FFFFFF"/>
                </a:solidFill>
                <a:effectLst/>
                <a:highlight>
                  <a:srgbClr val="2B2B2B"/>
                </a:highlight>
                <a:latin typeface="SegoeUIVariable"/>
              </a:rPr>
              <a:t>more intelligent.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7/26/2024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4098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FA98B-8737-BEB6-50AE-F7DBC2C49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15FDA-074E-7E79-4AD9-07A4F30CE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3DAC07-7F25-E83B-B04F-8444FB03590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kern="1200" dirty="0">
                <a:solidFill>
                  <a:srgbClr val="000000"/>
                </a:solidFill>
                <a:effectLst/>
                <a:latin typeface="Segoe UI" panose="020B0502040204020203" pitchFamily="34" charset="0"/>
                <a:ea typeface="Times New Roman" panose="02020603050405020304" pitchFamily="18" charset="0"/>
              </a:rPr>
              <a:t>Of these testimonials, here’s just a few of some of the biggest use cases: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200" dirty="0">
              <a:solidFill>
                <a:srgbClr val="000000"/>
              </a:solidFill>
              <a:effectLst/>
              <a:latin typeface="Segoe UI" panose="020B0502040204020203" pitchFamily="34" charset="0"/>
              <a:ea typeface="Times New Roman" panose="02020603050405020304" pitchFamily="18" charset="0"/>
            </a:endParaRPr>
          </a:p>
          <a:p>
            <a:pPr marL="342900" marR="0" lvl="0" indent="-342900" algn="l" defTabSz="914367" rtl="0" eaLnBrk="1" fontAlgn="auto" latinLnBrk="0" hangingPunct="1">
              <a:lnSpc>
                <a:spcPct val="90000"/>
              </a:lnSpc>
              <a:spcBef>
                <a:spcPts val="0"/>
              </a:spcBef>
              <a:spcAft>
                <a:spcPts val="333"/>
              </a:spcAft>
              <a:buClrTx/>
              <a:buSzTx/>
              <a:buFontTx/>
              <a:buAutoNum type="arabicPeriod"/>
              <a:tabLst/>
              <a:defRPr/>
            </a:pPr>
            <a:r>
              <a:rPr lang="en-US" sz="1800" kern="1200" dirty="0">
                <a:solidFill>
                  <a:srgbClr val="000000"/>
                </a:solidFill>
                <a:effectLst/>
                <a:latin typeface="Segoe UI" panose="020B0502040204020203" pitchFamily="34" charset="0"/>
                <a:ea typeface="Times New Roman" panose="02020603050405020304" pitchFamily="18" charset="0"/>
              </a:rPr>
              <a:t>Summarizing security incidents</a:t>
            </a:r>
          </a:p>
          <a:p>
            <a:pPr marL="342900" marR="0" lvl="0" indent="-342900" algn="l" defTabSz="914367" rtl="0" eaLnBrk="1" fontAlgn="auto" latinLnBrk="0" hangingPunct="1">
              <a:lnSpc>
                <a:spcPct val="90000"/>
              </a:lnSpc>
              <a:spcBef>
                <a:spcPts val="0"/>
              </a:spcBef>
              <a:spcAft>
                <a:spcPts val="333"/>
              </a:spcAft>
              <a:buClrTx/>
              <a:buSzTx/>
              <a:buFontTx/>
              <a:buAutoNum type="arabicPeriod"/>
              <a:tabLst/>
              <a:defRPr/>
            </a:pPr>
            <a:r>
              <a:rPr lang="en-US" sz="1800" kern="1200" dirty="0">
                <a:solidFill>
                  <a:srgbClr val="000000"/>
                </a:solidFill>
                <a:effectLst/>
                <a:latin typeface="Segoe UI" panose="020B0502040204020203" pitchFamily="34" charset="0"/>
                <a:ea typeface="Times New Roman" panose="02020603050405020304" pitchFamily="18" charset="0"/>
              </a:rPr>
              <a:t>Reverse engineering potentially harmful code.</a:t>
            </a:r>
          </a:p>
          <a:p>
            <a:pPr marL="342900" marR="0" lvl="0" indent="-342900" algn="l" defTabSz="914367" rtl="0" eaLnBrk="1" fontAlgn="auto" latinLnBrk="0" hangingPunct="1">
              <a:lnSpc>
                <a:spcPct val="90000"/>
              </a:lnSpc>
              <a:spcBef>
                <a:spcPts val="0"/>
              </a:spcBef>
              <a:spcAft>
                <a:spcPts val="333"/>
              </a:spcAft>
              <a:buClrTx/>
              <a:buSzTx/>
              <a:buFontTx/>
              <a:buAutoNum type="arabicPeriod"/>
              <a:tabLst/>
              <a:defRPr/>
            </a:pPr>
            <a:r>
              <a:rPr lang="en-US" sz="1800" kern="1200" dirty="0">
                <a:solidFill>
                  <a:srgbClr val="000000"/>
                </a:solidFill>
                <a:effectLst/>
                <a:latin typeface="Segoe UI" panose="020B0502040204020203" pitchFamily="34" charset="0"/>
                <a:ea typeface="Times New Roman" panose="02020603050405020304" pitchFamily="18" charset="0"/>
              </a:rPr>
              <a:t>Helping to identify flaws in existing security measures.</a:t>
            </a:r>
          </a:p>
          <a:p>
            <a:pPr marL="342900" marR="0" lvl="0" indent="-342900" algn="l" defTabSz="914367" rtl="0" eaLnBrk="1" fontAlgn="auto" latinLnBrk="0" hangingPunct="1">
              <a:lnSpc>
                <a:spcPct val="90000"/>
              </a:lnSpc>
              <a:spcBef>
                <a:spcPts val="0"/>
              </a:spcBef>
              <a:spcAft>
                <a:spcPts val="333"/>
              </a:spcAft>
              <a:buClrTx/>
              <a:buSzTx/>
              <a:buFontTx/>
              <a:buAutoNum type="arabicPeriod"/>
              <a:tabLst/>
              <a:defRPr/>
            </a:pPr>
            <a:r>
              <a:rPr lang="en-US" sz="1800" kern="1200" dirty="0">
                <a:solidFill>
                  <a:srgbClr val="000000"/>
                </a:solidFill>
                <a:effectLst/>
                <a:latin typeface="Segoe UI" panose="020B0502040204020203" pitchFamily="34" charset="0"/>
                <a:ea typeface="Times New Roman" panose="02020603050405020304" pitchFamily="18" charset="0"/>
              </a:rPr>
              <a:t>Building valuable, optimized KQL queries on the fly.</a:t>
            </a:r>
          </a:p>
          <a:p>
            <a:pPr marL="342900" marR="0" lvl="0" indent="-342900" algn="l" defTabSz="914367" rtl="0" eaLnBrk="1" fontAlgn="auto" latinLnBrk="0" hangingPunct="1">
              <a:lnSpc>
                <a:spcPct val="90000"/>
              </a:lnSpc>
              <a:spcBef>
                <a:spcPts val="0"/>
              </a:spcBef>
              <a:spcAft>
                <a:spcPts val="333"/>
              </a:spcAft>
              <a:buClrTx/>
              <a:buSzTx/>
              <a:buFontTx/>
              <a:buAutoNum type="arabicPeriod"/>
              <a:tabLst/>
              <a:defRPr/>
            </a:pPr>
            <a:r>
              <a:rPr lang="en-US" sz="1800" kern="1200" dirty="0">
                <a:solidFill>
                  <a:srgbClr val="000000"/>
                </a:solidFill>
                <a:effectLst/>
                <a:latin typeface="Segoe UI" panose="020B0502040204020203" pitchFamily="34" charset="0"/>
                <a:ea typeface="Times New Roman" panose="02020603050405020304" pitchFamily="18" charset="0"/>
              </a:rPr>
              <a:t>Developing and improving existing security policies.</a:t>
            </a:r>
          </a:p>
          <a:p>
            <a:pPr marL="342900" marR="0" lvl="0" indent="-342900" algn="l" defTabSz="914367" rtl="0" eaLnBrk="1" fontAlgn="auto" latinLnBrk="0" hangingPunct="1">
              <a:lnSpc>
                <a:spcPct val="90000"/>
              </a:lnSpc>
              <a:spcBef>
                <a:spcPts val="0"/>
              </a:spcBef>
              <a:spcAft>
                <a:spcPts val="333"/>
              </a:spcAft>
              <a:buClrTx/>
              <a:buSzTx/>
              <a:buFontTx/>
              <a:buAutoNum type="arabicPeriod"/>
              <a:tabLst/>
              <a:defRPr/>
            </a:pPr>
            <a:r>
              <a:rPr lang="en-US" sz="1800" kern="1200" dirty="0">
                <a:solidFill>
                  <a:srgbClr val="000000"/>
                </a:solidFill>
                <a:effectLst/>
                <a:latin typeface="Segoe UI" panose="020B0502040204020203" pitchFamily="34" charset="0"/>
                <a:ea typeface="Times New Roman" panose="02020603050405020304" pitchFamily="18" charset="0"/>
              </a:rPr>
              <a:t>Creating reports in multiple types and for different audiences.</a:t>
            </a:r>
          </a:p>
        </p:txBody>
      </p:sp>
      <p:sp>
        <p:nvSpPr>
          <p:cNvPr id="4" name="Header Placeholder 3">
            <a:extLst>
              <a:ext uri="{FF2B5EF4-FFF2-40B4-BE49-F238E27FC236}">
                <a16:creationId xmlns:a16="http://schemas.microsoft.com/office/drawing/2014/main" id="{1294564F-03B2-4539-F9DE-55D84C93C4B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D640CDC-6C96-15CD-8C04-026D21A1152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71A4A8-0AA7-4AD3-A64A-0EB7398E2EC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7/26/2024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47D1938-4BB4-F18A-8265-96909C77977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3043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a:t>
            </a:r>
          </a:p>
          <a:p>
            <a:endParaRPr lang="en-US" dirty="0"/>
          </a:p>
          <a:p>
            <a:r>
              <a:rPr lang="en-US" dirty="0"/>
              <a:t>In the dynamic world of teamwork, efficiency and focus matter. We can empower our teams using Microsoft Copilot for Security by streamlining expertise so teams can focus on what matters most. Getting stuck in the weeds in a security event is disastrous. </a:t>
            </a:r>
          </a:p>
          <a:p>
            <a:endParaRPr lang="en-US" dirty="0"/>
          </a:p>
          <a:p>
            <a:r>
              <a:rPr lang="en-US" dirty="0"/>
              <a:t>With Copilot for Security you can...</a:t>
            </a:r>
          </a:p>
          <a:p>
            <a:endParaRPr lang="en-US" dirty="0"/>
          </a:p>
          <a:p>
            <a:pPr marL="171450" indent="-171450">
              <a:buFont typeface="Arial" panose="020B0604020202020204" pitchFamily="34" charset="0"/>
              <a:buChar char="•"/>
            </a:pPr>
            <a:r>
              <a:rPr lang="en-US" dirty="0"/>
              <a:t>Enable less experienced team members to perform tasks normally reserved for mid to expert-level analysts.</a:t>
            </a:r>
          </a:p>
          <a:p>
            <a:pPr marL="171450" indent="-171450">
              <a:buFont typeface="Arial" panose="020B0604020202020204" pitchFamily="34" charset="0"/>
              <a:buChar char="•"/>
            </a:pPr>
            <a:r>
              <a:rPr lang="en-US" dirty="0"/>
              <a:t>Reduce experienced analyst fatigue: Enable your team with capabilities normally available only to the expert professionals, such as script and malware analysis.</a:t>
            </a:r>
          </a:p>
          <a:p>
            <a:pPr marL="171450" indent="-171450">
              <a:buFont typeface="Arial" panose="020B0604020202020204" pitchFamily="34" charset="0"/>
              <a:buChar char="•"/>
            </a:pPr>
            <a:r>
              <a:rPr lang="en-US" dirty="0"/>
              <a:t>Build consistency in operations: Get step-by-step guidance on processes, such as incident response, to ensure thorough response and consistent execution across team members.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11:41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696977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I’m happy to take any questions now, or if you have other commitments, find me to discuss after this session.</a:t>
            </a:r>
          </a:p>
          <a:p>
            <a:endParaRPr lang="en-US" dirty="0"/>
          </a:p>
          <a:p>
            <a:r>
              <a:rPr lang="en-US" dirty="0"/>
              <a:t>Thank you so much for your time today and I hope your AI Tour is an awesome one!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11:46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143261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let's understand what Microsoft believes Copilot for Security represents.</a:t>
            </a:r>
          </a:p>
          <a:p>
            <a:endParaRPr lang="en-US" dirty="0"/>
          </a:p>
          <a:p>
            <a:r>
              <a:rPr lang="en-US" dirty="0"/>
              <a:t>Microsoft Copilot for Security is a generative AI-powered security solution that helps increase the efficiency and capabilities of defenders to improve security outcomes at machine speed and scale. It provides a natural language, assistive copilot experience, empowering security professionals to respond to threats quickly, process signals rapidly, and assess risk exposure in minutes. </a:t>
            </a:r>
          </a:p>
          <a:p>
            <a:endParaRPr lang="en-US" dirty="0"/>
          </a:p>
          <a:p>
            <a:r>
              <a:rPr lang="en-US" dirty="0"/>
              <a:t>This innovative tool integrates with Microsoft Security products, combining the advanced GPT-4 model from OpenAI with a Microsoft-developed security model, fueled by Microsoft Security’s unique expertise and global threat intelligence. Whether you’re a seasoned pro or a novice, Copilot for Security enhances your security operations, making it a valuable asset in today’s threat landscape.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10:06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99958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Now let’s look at the non-Microsoft view of Copilot for Security.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Copilot for Security has received praise from external sources, such as Lance </a:t>
            </a:r>
            <a:r>
              <a:rPr lang="en-US" dirty="0" err="1"/>
              <a:t>Ulanoff</a:t>
            </a:r>
            <a:r>
              <a:rPr lang="en-US" dirty="0"/>
              <a:t> from TechRadar, for its ability to address the security personnel talent shortage and act as a fast security consultant. It is considered by many to be a potential game-changer for businesses. Overall, non-Microsoft views of Copilot for Security are generally positive.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Read the quote.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10:09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54731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Imagine a vast digital landscape where every interaction, every anomaly, and every whisper of a potential threat leaves a trace—a signal. Microsoft Threat Intelligence scours this immense terrain, collecting and analyzing data from across the globe. Here's how those 65 trillion signals become our allies in the fight against cyber adversaries:</a:t>
            </a:r>
          </a:p>
          <a:p>
            <a:endParaRPr lang="en-US" dirty="0">
              <a:ea typeface="Calibri"/>
              <a:cs typeface="Calibri"/>
            </a:endParaRPr>
          </a:p>
          <a:p>
            <a:r>
              <a:rPr lang="en-US" dirty="0">
                <a:ea typeface="Calibri"/>
                <a:cs typeface="Calibri"/>
              </a:rPr>
              <a:t>Signal Aggregation:</a:t>
            </a:r>
          </a:p>
          <a:p>
            <a:r>
              <a:rPr lang="en-US" dirty="0">
                <a:ea typeface="Calibri"/>
                <a:cs typeface="Calibri"/>
              </a:rPr>
              <a:t>   - Microsoft Threat Intelligence aggregates signals from various sources: telemetry data, security events, threat feeds, and more.</a:t>
            </a:r>
          </a:p>
          <a:p>
            <a:r>
              <a:rPr lang="en-US" dirty="0">
                <a:ea typeface="Calibri"/>
                <a:cs typeface="Calibri"/>
              </a:rPr>
              <a:t>   - These signals span endpoints, networks, cloud environments, and applications.</a:t>
            </a:r>
          </a:p>
          <a:p>
            <a:endParaRPr lang="en-US" dirty="0">
              <a:ea typeface="Calibri"/>
              <a:cs typeface="Calibri"/>
            </a:endParaRPr>
          </a:p>
          <a:p>
            <a:r>
              <a:rPr lang="en-US" dirty="0">
                <a:ea typeface="Calibri"/>
                <a:cs typeface="Calibri"/>
              </a:rPr>
              <a:t>Contextual Enrichment:</a:t>
            </a:r>
          </a:p>
          <a:p>
            <a:r>
              <a:rPr lang="en-US" dirty="0">
                <a:ea typeface="Calibri"/>
                <a:cs typeface="Calibri"/>
              </a:rPr>
              <a:t>   - Context matters. Each signal is enriched with metadata—geolocation, timestamps, user context, and threat indicators.</a:t>
            </a:r>
          </a:p>
          <a:p>
            <a:r>
              <a:rPr lang="en-US" dirty="0">
                <a:ea typeface="Calibri"/>
                <a:cs typeface="Calibri"/>
              </a:rPr>
              <a:t>   - This contextual enrichment transforms raw data into actionable insights.</a:t>
            </a:r>
          </a:p>
          <a:p>
            <a:endParaRPr lang="en-US" dirty="0">
              <a:ea typeface="Calibri"/>
              <a:cs typeface="Calibri"/>
            </a:endParaRPr>
          </a:p>
          <a:p>
            <a:r>
              <a:rPr lang="en-US" dirty="0">
                <a:ea typeface="Calibri"/>
                <a:cs typeface="Calibri"/>
              </a:rPr>
              <a:t>Threat Detection and Prediction:</a:t>
            </a:r>
          </a:p>
          <a:p>
            <a:r>
              <a:rPr lang="en-US" dirty="0">
                <a:ea typeface="Calibri"/>
                <a:cs typeface="Calibri"/>
              </a:rPr>
              <a:t>   - Machine learning algorithms analyze the signals, seeking patterns, anomalies, and emerging threats.</a:t>
            </a:r>
          </a:p>
          <a:p>
            <a:r>
              <a:rPr lang="en-US" dirty="0">
                <a:ea typeface="Calibri"/>
                <a:cs typeface="Calibri"/>
              </a:rPr>
              <a:t>   - Predictive models identify potential risks before they escalate.</a:t>
            </a:r>
          </a:p>
          <a:p>
            <a:endParaRPr lang="en-US" dirty="0">
              <a:ea typeface="Calibri"/>
              <a:cs typeface="Calibri"/>
            </a:endParaRPr>
          </a:p>
          <a:p>
            <a:r>
              <a:rPr lang="en-US" dirty="0">
                <a:ea typeface="Calibri"/>
                <a:cs typeface="Calibri"/>
              </a:rPr>
              <a:t>Threat Intelligence Feeds:</a:t>
            </a:r>
          </a:p>
          <a:p>
            <a:r>
              <a:rPr lang="en-US" dirty="0">
                <a:ea typeface="Calibri"/>
                <a:cs typeface="Calibri"/>
              </a:rPr>
              <a:t>   - The 65 trillion signals feed into threat intelligence feeds.</a:t>
            </a:r>
          </a:p>
          <a:p>
            <a:r>
              <a:rPr lang="en-US" dirty="0">
                <a:ea typeface="Calibri"/>
                <a:cs typeface="Calibri"/>
              </a:rPr>
              <a:t>   - These feeds power Copilot for Security, enhancing its understanding of threat landscapes.</a:t>
            </a:r>
          </a:p>
          <a:p>
            <a:endParaRPr lang="en-US" dirty="0">
              <a:ea typeface="Calibri"/>
              <a:cs typeface="Calibri"/>
            </a:endParaRPr>
          </a:p>
          <a:p>
            <a:r>
              <a:rPr lang="en-US" dirty="0">
                <a:ea typeface="Calibri"/>
                <a:cs typeface="Calibri"/>
              </a:rPr>
              <a:t>Copilot for Security: Your Trusted Co-Pilot</a:t>
            </a:r>
          </a:p>
          <a:p>
            <a:endParaRPr lang="en-US" dirty="0">
              <a:ea typeface="Calibri"/>
              <a:cs typeface="Calibri"/>
            </a:endParaRPr>
          </a:p>
          <a:p>
            <a:r>
              <a:rPr lang="en-US" dirty="0">
                <a:ea typeface="Calibri"/>
                <a:cs typeface="Calibri"/>
              </a:rPr>
              <a:t>Armed with these insights, Copilot becomes more than an AI tool—it's your co-pilot, navigating the stormy skies of cybersecurity. </a:t>
            </a:r>
          </a:p>
          <a:p>
            <a:r>
              <a:rPr lang="en-US" dirty="0">
                <a:ea typeface="Calibri"/>
                <a:cs typeface="Calibri"/>
              </a:rPr>
              <a:t>Remember, behind every alert, every block, and every mitigation lies the collective intelligence of 65 trillion signals—a symphony of vigilance orchestrated by Microsoft Threat Intelligence.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77812A1-2C1C-49E4-985A-E5B509DEE26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083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better understand where Copilot for Security exists in the realm of security tools, let’s first understand the problem it is build to solve.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10:41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595883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b="1" i="0" dirty="0">
                <a:solidFill>
                  <a:srgbClr val="FFFFFF"/>
                </a:solidFill>
                <a:effectLst/>
                <a:highlight>
                  <a:srgbClr val="2B2B2B"/>
                </a:highlight>
                <a:latin typeface="SegoeUIVariable"/>
              </a:rPr>
              <a:t>Cybersecurity Challenges</a:t>
            </a:r>
          </a:p>
          <a:p>
            <a:pPr marL="742950" lvl="1" indent="-285750" algn="l">
              <a:buFont typeface="Arial" panose="020B0604020202020204" pitchFamily="34" charset="0"/>
              <a:buChar char="•"/>
            </a:pPr>
            <a:r>
              <a:rPr lang="en-US" b="0" i="0" dirty="0">
                <a:solidFill>
                  <a:srgbClr val="FFFFFF"/>
                </a:solidFill>
                <a:effectLst/>
                <a:highlight>
                  <a:srgbClr val="2B2B2B"/>
                </a:highlight>
                <a:latin typeface="SegoeUIVariable"/>
              </a:rPr>
              <a:t>The odds are against today’s security analysts.</a:t>
            </a:r>
          </a:p>
          <a:p>
            <a:pPr marL="742950" lvl="1" indent="-285750" algn="l">
              <a:buFont typeface="Arial" panose="020B0604020202020204" pitchFamily="34" charset="0"/>
              <a:buChar char="•"/>
            </a:pPr>
            <a:r>
              <a:rPr lang="en-US" b="1" i="0" dirty="0">
                <a:solidFill>
                  <a:srgbClr val="FFFFFF"/>
                </a:solidFill>
                <a:effectLst/>
                <a:highlight>
                  <a:srgbClr val="2B2B2B"/>
                </a:highlight>
                <a:latin typeface="SegoeUIVariable"/>
              </a:rPr>
              <a:t>4,000 password attacks per second</a:t>
            </a:r>
            <a:r>
              <a:rPr lang="en-US" b="0" i="0" dirty="0">
                <a:solidFill>
                  <a:srgbClr val="FFFFFF"/>
                </a:solidFill>
                <a:effectLst/>
                <a:highlight>
                  <a:srgbClr val="2B2B2B"/>
                </a:highlight>
                <a:latin typeface="SegoeUIVariable"/>
              </a:rPr>
              <a:t>—a relentless assault on digital defenses.</a:t>
            </a:r>
          </a:p>
          <a:p>
            <a:pPr marL="742950" lvl="1" indent="-285750" algn="l">
              <a:buFont typeface="Arial" panose="020B0604020202020204" pitchFamily="34" charset="0"/>
              <a:buChar char="•"/>
            </a:pPr>
            <a:r>
              <a:rPr lang="en-US" b="1" i="0" dirty="0">
                <a:solidFill>
                  <a:srgbClr val="FFFFFF"/>
                </a:solidFill>
                <a:effectLst/>
                <a:highlight>
                  <a:srgbClr val="2B2B2B"/>
                </a:highlight>
                <a:latin typeface="SegoeUIVariable"/>
              </a:rPr>
              <a:t>72 minutes</a:t>
            </a:r>
            <a:r>
              <a:rPr lang="en-US" b="0" i="0" dirty="0">
                <a:solidFill>
                  <a:srgbClr val="FFFFFF"/>
                </a:solidFill>
                <a:effectLst/>
                <a:highlight>
                  <a:srgbClr val="2B2B2B"/>
                </a:highlight>
                <a:latin typeface="SegoeUIVariable"/>
              </a:rPr>
              <a:t>: That’s all it takes for an attacker to access private data after falling victim to a phishing email.</a:t>
            </a:r>
          </a:p>
          <a:p>
            <a:pPr marL="742950" lvl="1" indent="-285750" algn="l">
              <a:buFont typeface="Arial" panose="020B0604020202020204" pitchFamily="34" charset="0"/>
              <a:buChar char="•"/>
            </a:pPr>
            <a:r>
              <a:rPr lang="en-US" b="0" i="0" dirty="0">
                <a:solidFill>
                  <a:srgbClr val="FFFFFF"/>
                </a:solidFill>
                <a:effectLst/>
                <a:highlight>
                  <a:srgbClr val="2B2B2B"/>
                </a:highlight>
                <a:latin typeface="SegoeUIVariable"/>
              </a:rPr>
              <a:t>A staggering </a:t>
            </a:r>
            <a:r>
              <a:rPr lang="en-US" b="1" i="0" dirty="0">
                <a:solidFill>
                  <a:srgbClr val="FFFFFF"/>
                </a:solidFill>
                <a:effectLst/>
                <a:highlight>
                  <a:srgbClr val="2B2B2B"/>
                </a:highlight>
                <a:latin typeface="SegoeUIVariable"/>
              </a:rPr>
              <a:t>3.5 million global shortage of skilled cybersecurity professionals</a:t>
            </a:r>
            <a:r>
              <a:rPr lang="en-US" b="0" i="0" dirty="0">
                <a:solidFill>
                  <a:srgbClr val="FFFFFF"/>
                </a:solidFill>
                <a:effectLst/>
                <a:highlight>
                  <a:srgbClr val="2B2B2B"/>
                </a:highlight>
                <a:latin typeface="SegoeUIVariable"/>
              </a:rPr>
              <a:t>—a gap we urgently need to bridge.</a:t>
            </a:r>
          </a:p>
          <a:p>
            <a:pPr algn="l"/>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FD4F52E-EBD2-4EAF-AFE2-AB8D5A432C0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25214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Unlocking Business Success with AI Insights</a:t>
            </a:r>
          </a:p>
          <a:p>
            <a:endParaRPr lang="en-US" dirty="0"/>
          </a:p>
          <a:p>
            <a:r>
              <a:rPr lang="en-US" dirty="0"/>
              <a:t>Deeper Understanding: Leverage AI to uncover hidden insights that others might miss. By analyzing data and patterns, you can make informed decisions that drive strategic growth.</a:t>
            </a:r>
          </a:p>
          <a:p>
            <a:endParaRPr lang="en-US" dirty="0"/>
          </a:p>
          <a:p>
            <a:r>
              <a:rPr lang="en-US" dirty="0"/>
              <a:t>Faster Response Times: Imagine accelerating your response time against competitors. With AI-powered tools, you can react swiftly to market changes, staying ahead in the game.</a:t>
            </a:r>
          </a:p>
          <a:p>
            <a:endParaRPr lang="en-US" dirty="0"/>
          </a:p>
          <a:p>
            <a:r>
              <a:rPr lang="en-US" dirty="0"/>
              <a:t>Team Empowerment: Strengthen your team’s capabilities with advanced AI technology. Whether it’s automating tasks, predicting trends, or enhancing customer experiences, AI is your secret weapon.</a:t>
            </a:r>
          </a:p>
          <a:p>
            <a:endParaRPr lang="en-US" dirty="0"/>
          </a:p>
          <a:p>
            <a:r>
              <a:rPr lang="en-US" dirty="0"/>
              <a:t>Remember, in today’s competitive landscape, embracing AI isn’t just an option—it’s a necessity for sustainable success.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10:56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4718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solitary watchtower perched atop a rugged cliff. Our cybersecurity professionals often find themselves in a similar position—guardians of digital realms, standing alone against an onslaught of threats. But what if we could amplify their capabilities? What if one could operate like many?</a:t>
            </a:r>
          </a:p>
          <a:p>
            <a:endParaRPr lang="en-US" dirty="0"/>
          </a:p>
          <a:p>
            <a:r>
              <a:rPr lang="en-US" dirty="0"/>
              <a:t>Copilot for Security steps onto the scene—a force multiplier for our lone sentinel. </a:t>
            </a:r>
          </a:p>
          <a:p>
            <a:endParaRPr lang="en-US" dirty="0"/>
          </a:p>
          <a:p>
            <a:r>
              <a:rPr lang="en-US" dirty="0"/>
              <a:t>It’s not just an AI tool; it’s a trusted companion, a co-pilot navigating the stormy skies of cyber warfare.</a:t>
            </a:r>
          </a:p>
          <a:p>
            <a:endParaRPr lang="en-US" dirty="0"/>
          </a:p>
          <a:p>
            <a:r>
              <a:rPr lang="en-US" dirty="0"/>
              <a:t>To reiterate: Microsoft Threat Intelligence provides the fuel. Imagine 65 trillion signals—each a breadcrumb left by adversaries. Copilot harnesses this vast intelligence, transforming it into actionable insights.</a:t>
            </a:r>
          </a:p>
          <a:p>
            <a:endParaRPr lang="en-US" dirty="0"/>
          </a:p>
          <a:p>
            <a:r>
              <a:rPr lang="en-US" dirty="0"/>
              <a:t>Then when an incident strikes, Copilot for Security offers context, suggests actions, and prioritizes responses—all in real time</a:t>
            </a:r>
          </a:p>
          <a:p>
            <a:r>
              <a:rPr lang="en-US" dirty="0"/>
              <a:t>and it adapts to the ever-shifting threat landscape.</a:t>
            </a:r>
          </a:p>
          <a:p>
            <a:endParaRPr lang="en-US" dirty="0"/>
          </a:p>
          <a:p>
            <a:r>
              <a:rPr lang="en-US" dirty="0"/>
              <a:t>With Copilot, our lone sentinel becomes a team—an orchestra of vigilance, a symphony of defense. Empowered by AI, they decipher the signals, anticipate threats, and safeguard our digital realm.</a:t>
            </a:r>
          </a:p>
          <a:p>
            <a:endParaRPr lang="en-US" dirty="0"/>
          </a:p>
          <a:p>
            <a:r>
              <a:rPr lang="en-US" dirty="0"/>
              <a:t>Remember: In the battle for security, we’re not alone. Copilot is our wingman, our force multiplier—a team of many in the guise of one.</a:t>
            </a:r>
          </a:p>
          <a:p>
            <a:endParaRPr lang="en-US" dirty="0"/>
          </a:p>
          <a:p>
            <a:r>
              <a:rPr lang="en-US" dirty="0"/>
              <a:t>This is especially useful for those IT Pros who are tasked with security but it’s not their main job.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7/26/2024 10:49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465718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dirty="0"/>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dirty="0"/>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4570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4">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F057FF8-8AB5-94E6-40E4-223AFB3D3831}"/>
              </a:ext>
            </a:extLst>
          </p:cNvPr>
          <p:cNvSpPr>
            <a:spLocks noGrp="1"/>
          </p:cNvSpPr>
          <p:nvPr>
            <p:ph type="ftr" sz="quarter" idx="10"/>
          </p:nvPr>
        </p:nvSpPr>
        <p:spPr/>
        <p:txBody>
          <a:bodyPr/>
          <a:lstStyle/>
          <a:p>
            <a:r>
              <a:rPr lang="en-US"/>
              <a:t>Under NDA only</a:t>
            </a:r>
          </a:p>
        </p:txBody>
      </p:sp>
    </p:spTree>
    <p:extLst>
      <p:ext uri="{BB962C8B-B14F-4D97-AF65-F5344CB8AC3E}">
        <p14:creationId xmlns:p14="http://schemas.microsoft.com/office/powerpoint/2010/main" val="31691188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a:t>Click to edit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53781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asic">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623392" y="358233"/>
            <a:ext cx="10944192" cy="1143000"/>
          </a:xfrm>
          <a:prstGeom prst="rect">
            <a:avLst/>
          </a:prstGeom>
        </p:spPr>
        <p:txBody>
          <a:bodyPr vert="horz" lIns="91440" tIns="45720" rIns="91440" bIns="45720" rtlCol="0" anchor="t">
            <a:noAutofit/>
          </a:bodyPr>
          <a:lstStyle>
            <a:lvl1pPr>
              <a:defRPr sz="4800"/>
            </a:lvl1pPr>
          </a:lstStyle>
          <a:p>
            <a:endParaRPr lang="en-US"/>
          </a:p>
        </p:txBody>
      </p:sp>
      <p:sp>
        <p:nvSpPr>
          <p:cNvPr id="10" name="Text Placeholder 9"/>
          <p:cNvSpPr>
            <a:spLocks noGrp="1"/>
          </p:cNvSpPr>
          <p:nvPr>
            <p:ph type="body" sz="quarter" idx="10"/>
          </p:nvPr>
        </p:nvSpPr>
        <p:spPr>
          <a:xfrm>
            <a:off x="623392" y="1615667"/>
            <a:ext cx="10944192" cy="4693653"/>
          </a:xfrm>
        </p:spPr>
        <p:txBody>
          <a:bodyPr>
            <a:normAutofit/>
          </a:bodyPr>
          <a:lstStyle>
            <a:lvl1pPr>
              <a:defRPr sz="2667">
                <a:solidFill>
                  <a:schemeClr val="tx1"/>
                </a:solidFill>
                <a:latin typeface="+mj-lt"/>
              </a:defRPr>
            </a:lvl1pPr>
          </a:lstStyle>
          <a:p>
            <a:pPr marL="0" lvl="0" indent="0">
              <a:buNone/>
            </a:pPr>
            <a:endParaRPr lang="de-DE">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068954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1FF85-8162-F896-1596-DF7FCFB88493}"/>
              </a:ext>
            </a:extLst>
          </p:cNvPr>
          <p:cNvSpPr>
            <a:spLocks noGrp="1"/>
          </p:cNvSpPr>
          <p:nvPr>
            <p:ph type="title"/>
          </p:nvPr>
        </p:nvSpPr>
        <p:spPr>
          <a:xfrm>
            <a:off x="588263" y="484095"/>
            <a:ext cx="11018520" cy="553998"/>
          </a:xfrm>
        </p:spPr>
        <p:txBody>
          <a:bodyPr/>
          <a:lstStyle/>
          <a:p>
            <a:r>
              <a:rPr lang="en-US"/>
              <a:t>Click to edit Master title style</a:t>
            </a:r>
          </a:p>
        </p:txBody>
      </p:sp>
    </p:spTree>
    <p:extLst>
      <p:ext uri="{BB962C8B-B14F-4D97-AF65-F5344CB8AC3E}">
        <p14:creationId xmlns:p14="http://schemas.microsoft.com/office/powerpoint/2010/main" val="1919944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42582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dirty="0"/>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theme" Target="../theme/theme2.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image" Target="../media/image2.svg"/><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8" Type="http://schemas.openxmlformats.org/officeDocument/2006/relationships/slideLayout" Target="../slideLayouts/slideLayout63.xml"/><Relationship Id="rId51" Type="http://schemas.openxmlformats.org/officeDocument/2006/relationships/image" Target="../media/image1.png"/><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1" Type="http://schemas.openxmlformats.org/officeDocument/2006/relationships/slideLayout" Target="../slideLayouts/slideLayout56.xml"/><Relationship Id="rId6"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5605" r:id="rId51"/>
    <p:sldLayoutId id="2147485606" r:id="rId52"/>
    <p:sldLayoutId id="2147485607" r:id="rId53"/>
    <p:sldLayoutId id="2147485608" r:id="rId54"/>
    <p:sldLayoutId id="2147485609"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54.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49.jpe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45.xml"/><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51.xml"/><Relationship Id="rId5" Type="http://schemas.openxmlformats.org/officeDocument/2006/relationships/image" Target="../media/image54.png"/><Relationship Id="rId4" Type="http://schemas.openxmlformats.org/officeDocument/2006/relationships/image" Target="../media/image53.jpeg"/></Relationships>
</file>

<file path=ppt/slides/_rels/slide19.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45.xml"/><Relationship Id="rId6" Type="http://schemas.openxmlformats.org/officeDocument/2006/relationships/image" Target="../media/image58.svg"/><Relationship Id="rId11" Type="http://schemas.openxmlformats.org/officeDocument/2006/relationships/image" Target="../media/image46.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svg"/><Relationship Id="rId9" Type="http://schemas.openxmlformats.org/officeDocument/2006/relationships/image" Target="../media/image6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26" Type="http://schemas.openxmlformats.org/officeDocument/2006/relationships/image" Target="../media/image87.png"/><Relationship Id="rId21" Type="http://schemas.openxmlformats.org/officeDocument/2006/relationships/image" Target="../media/image82.png"/><Relationship Id="rId42" Type="http://schemas.openxmlformats.org/officeDocument/2006/relationships/image" Target="../media/image103.png"/><Relationship Id="rId47" Type="http://schemas.openxmlformats.org/officeDocument/2006/relationships/image" Target="../media/image108.png"/><Relationship Id="rId63" Type="http://schemas.openxmlformats.org/officeDocument/2006/relationships/image" Target="../media/image124.png"/><Relationship Id="rId68" Type="http://schemas.openxmlformats.org/officeDocument/2006/relationships/image" Target="../media/image129.png"/><Relationship Id="rId84" Type="http://schemas.openxmlformats.org/officeDocument/2006/relationships/image" Target="../media/image145.png"/><Relationship Id="rId89" Type="http://schemas.openxmlformats.org/officeDocument/2006/relationships/image" Target="../media/image150.png"/><Relationship Id="rId16" Type="http://schemas.openxmlformats.org/officeDocument/2006/relationships/image" Target="../media/image77.png"/><Relationship Id="rId11" Type="http://schemas.openxmlformats.org/officeDocument/2006/relationships/image" Target="../media/image72.png"/><Relationship Id="rId32" Type="http://schemas.openxmlformats.org/officeDocument/2006/relationships/image" Target="../media/image93.png"/><Relationship Id="rId37" Type="http://schemas.openxmlformats.org/officeDocument/2006/relationships/image" Target="../media/image98.png"/><Relationship Id="rId53" Type="http://schemas.openxmlformats.org/officeDocument/2006/relationships/image" Target="../media/image114.png"/><Relationship Id="rId58" Type="http://schemas.openxmlformats.org/officeDocument/2006/relationships/image" Target="../media/image119.png"/><Relationship Id="rId74" Type="http://schemas.openxmlformats.org/officeDocument/2006/relationships/image" Target="../media/image135.png"/><Relationship Id="rId79" Type="http://schemas.openxmlformats.org/officeDocument/2006/relationships/image" Target="../media/image140.png"/><Relationship Id="rId5" Type="http://schemas.openxmlformats.org/officeDocument/2006/relationships/image" Target="../media/image66.png"/><Relationship Id="rId90" Type="http://schemas.openxmlformats.org/officeDocument/2006/relationships/image" Target="../media/image151.png"/><Relationship Id="rId22" Type="http://schemas.openxmlformats.org/officeDocument/2006/relationships/image" Target="../media/image83.png"/><Relationship Id="rId27" Type="http://schemas.openxmlformats.org/officeDocument/2006/relationships/image" Target="../media/image88.png"/><Relationship Id="rId43" Type="http://schemas.openxmlformats.org/officeDocument/2006/relationships/image" Target="../media/image104.png"/><Relationship Id="rId48" Type="http://schemas.openxmlformats.org/officeDocument/2006/relationships/image" Target="../media/image109.png"/><Relationship Id="rId64" Type="http://schemas.openxmlformats.org/officeDocument/2006/relationships/image" Target="../media/image125.png"/><Relationship Id="rId69" Type="http://schemas.openxmlformats.org/officeDocument/2006/relationships/image" Target="../media/image130.png"/><Relationship Id="rId8" Type="http://schemas.openxmlformats.org/officeDocument/2006/relationships/image" Target="../media/image69.png"/><Relationship Id="rId51" Type="http://schemas.openxmlformats.org/officeDocument/2006/relationships/image" Target="../media/image112.png"/><Relationship Id="rId72" Type="http://schemas.openxmlformats.org/officeDocument/2006/relationships/image" Target="../media/image133.png"/><Relationship Id="rId80" Type="http://schemas.openxmlformats.org/officeDocument/2006/relationships/image" Target="../media/image141.png"/><Relationship Id="rId85" Type="http://schemas.openxmlformats.org/officeDocument/2006/relationships/image" Target="../media/image146.png"/><Relationship Id="rId93" Type="http://schemas.openxmlformats.org/officeDocument/2006/relationships/image" Target="../media/image154.png"/><Relationship Id="rId3" Type="http://schemas.openxmlformats.org/officeDocument/2006/relationships/image" Target="../media/image64.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4.png"/><Relationship Id="rId38" Type="http://schemas.openxmlformats.org/officeDocument/2006/relationships/image" Target="../media/image99.png"/><Relationship Id="rId46" Type="http://schemas.openxmlformats.org/officeDocument/2006/relationships/image" Target="../media/image107.png"/><Relationship Id="rId59" Type="http://schemas.openxmlformats.org/officeDocument/2006/relationships/image" Target="../media/image120.png"/><Relationship Id="rId67" Type="http://schemas.openxmlformats.org/officeDocument/2006/relationships/image" Target="../media/image128.png"/><Relationship Id="rId20" Type="http://schemas.openxmlformats.org/officeDocument/2006/relationships/image" Target="../media/image81.png"/><Relationship Id="rId41" Type="http://schemas.openxmlformats.org/officeDocument/2006/relationships/image" Target="../media/image102.png"/><Relationship Id="rId54" Type="http://schemas.openxmlformats.org/officeDocument/2006/relationships/image" Target="../media/image115.png"/><Relationship Id="rId62" Type="http://schemas.openxmlformats.org/officeDocument/2006/relationships/image" Target="../media/image123.png"/><Relationship Id="rId70" Type="http://schemas.openxmlformats.org/officeDocument/2006/relationships/image" Target="../media/image131.png"/><Relationship Id="rId75" Type="http://schemas.openxmlformats.org/officeDocument/2006/relationships/image" Target="../media/image136.png"/><Relationship Id="rId83" Type="http://schemas.openxmlformats.org/officeDocument/2006/relationships/image" Target="../media/image144.png"/><Relationship Id="rId88" Type="http://schemas.openxmlformats.org/officeDocument/2006/relationships/image" Target="../media/image149.png"/><Relationship Id="rId91" Type="http://schemas.openxmlformats.org/officeDocument/2006/relationships/image" Target="../media/image152.png"/><Relationship Id="rId1" Type="http://schemas.openxmlformats.org/officeDocument/2006/relationships/slideLayout" Target="../slideLayouts/slideLayout55.xml"/><Relationship Id="rId6" Type="http://schemas.openxmlformats.org/officeDocument/2006/relationships/image" Target="../media/image67.pn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36" Type="http://schemas.openxmlformats.org/officeDocument/2006/relationships/image" Target="../media/image97.png"/><Relationship Id="rId49" Type="http://schemas.openxmlformats.org/officeDocument/2006/relationships/image" Target="../media/image110.png"/><Relationship Id="rId57" Type="http://schemas.openxmlformats.org/officeDocument/2006/relationships/image" Target="../media/image118.png"/><Relationship Id="rId10" Type="http://schemas.openxmlformats.org/officeDocument/2006/relationships/image" Target="../media/image71.png"/><Relationship Id="rId31" Type="http://schemas.openxmlformats.org/officeDocument/2006/relationships/image" Target="../media/image92.png"/><Relationship Id="rId44" Type="http://schemas.openxmlformats.org/officeDocument/2006/relationships/image" Target="../media/image105.png"/><Relationship Id="rId52" Type="http://schemas.openxmlformats.org/officeDocument/2006/relationships/image" Target="../media/image113.png"/><Relationship Id="rId60" Type="http://schemas.openxmlformats.org/officeDocument/2006/relationships/image" Target="../media/image121.png"/><Relationship Id="rId65" Type="http://schemas.openxmlformats.org/officeDocument/2006/relationships/image" Target="../media/image126.png"/><Relationship Id="rId73" Type="http://schemas.openxmlformats.org/officeDocument/2006/relationships/image" Target="../media/image134.png"/><Relationship Id="rId78" Type="http://schemas.openxmlformats.org/officeDocument/2006/relationships/image" Target="../media/image139.png"/><Relationship Id="rId81" Type="http://schemas.openxmlformats.org/officeDocument/2006/relationships/image" Target="../media/image142.png"/><Relationship Id="rId86" Type="http://schemas.openxmlformats.org/officeDocument/2006/relationships/image" Target="../media/image147.png"/><Relationship Id="rId94" Type="http://schemas.openxmlformats.org/officeDocument/2006/relationships/image" Target="../media/image155.png"/><Relationship Id="rId4" Type="http://schemas.openxmlformats.org/officeDocument/2006/relationships/image" Target="../media/image65.png"/><Relationship Id="rId9" Type="http://schemas.openxmlformats.org/officeDocument/2006/relationships/image" Target="../media/image70.png"/><Relationship Id="rId13" Type="http://schemas.openxmlformats.org/officeDocument/2006/relationships/image" Target="../media/image74.png"/><Relationship Id="rId18" Type="http://schemas.openxmlformats.org/officeDocument/2006/relationships/image" Target="../media/image79.png"/><Relationship Id="rId39" Type="http://schemas.openxmlformats.org/officeDocument/2006/relationships/image" Target="../media/image100.png"/><Relationship Id="rId34" Type="http://schemas.openxmlformats.org/officeDocument/2006/relationships/image" Target="../media/image95.png"/><Relationship Id="rId50" Type="http://schemas.openxmlformats.org/officeDocument/2006/relationships/image" Target="../media/image111.png"/><Relationship Id="rId55" Type="http://schemas.openxmlformats.org/officeDocument/2006/relationships/image" Target="../media/image116.png"/><Relationship Id="rId76" Type="http://schemas.openxmlformats.org/officeDocument/2006/relationships/image" Target="../media/image137.png"/><Relationship Id="rId7" Type="http://schemas.openxmlformats.org/officeDocument/2006/relationships/image" Target="../media/image68.png"/><Relationship Id="rId71" Type="http://schemas.openxmlformats.org/officeDocument/2006/relationships/image" Target="../media/image132.png"/><Relationship Id="rId92" Type="http://schemas.openxmlformats.org/officeDocument/2006/relationships/image" Target="../media/image153.png"/><Relationship Id="rId2" Type="http://schemas.openxmlformats.org/officeDocument/2006/relationships/notesSlide" Target="../notesSlides/notesSlide21.xml"/><Relationship Id="rId29" Type="http://schemas.openxmlformats.org/officeDocument/2006/relationships/image" Target="../media/image90.png"/><Relationship Id="rId24" Type="http://schemas.openxmlformats.org/officeDocument/2006/relationships/image" Target="../media/image85.png"/><Relationship Id="rId40" Type="http://schemas.openxmlformats.org/officeDocument/2006/relationships/image" Target="../media/image101.png"/><Relationship Id="rId45" Type="http://schemas.openxmlformats.org/officeDocument/2006/relationships/image" Target="../media/image106.png"/><Relationship Id="rId66" Type="http://schemas.openxmlformats.org/officeDocument/2006/relationships/image" Target="../media/image127.png"/><Relationship Id="rId87" Type="http://schemas.openxmlformats.org/officeDocument/2006/relationships/image" Target="../media/image148.png"/><Relationship Id="rId61" Type="http://schemas.openxmlformats.org/officeDocument/2006/relationships/image" Target="../media/image122.png"/><Relationship Id="rId82" Type="http://schemas.openxmlformats.org/officeDocument/2006/relationships/image" Target="../media/image143.png"/><Relationship Id="rId19" Type="http://schemas.openxmlformats.org/officeDocument/2006/relationships/image" Target="../media/image80.png"/><Relationship Id="rId14" Type="http://schemas.openxmlformats.org/officeDocument/2006/relationships/image" Target="../media/image75.png"/><Relationship Id="rId30" Type="http://schemas.openxmlformats.org/officeDocument/2006/relationships/image" Target="../media/image91.png"/><Relationship Id="rId35" Type="http://schemas.openxmlformats.org/officeDocument/2006/relationships/image" Target="../media/image96.png"/><Relationship Id="rId56" Type="http://schemas.openxmlformats.org/officeDocument/2006/relationships/image" Target="../media/image117.png"/><Relationship Id="rId77" Type="http://schemas.openxmlformats.org/officeDocument/2006/relationships/image" Target="../media/image13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160.png"/><Relationship Id="rId2" Type="http://schemas.openxmlformats.org/officeDocument/2006/relationships/notesSlide" Target="../notesSlides/notesSlide25.xml"/><Relationship Id="rId1" Type="http://schemas.openxmlformats.org/officeDocument/2006/relationships/slideLayout" Target="../slideLayouts/slideLayout54.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2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0.xml"/><Relationship Id="rId4" Type="http://schemas.openxmlformats.org/officeDocument/2006/relationships/image" Target="../media/image36.svg"/></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CE0119-F82F-75EF-0AAE-422A9B463402}"/>
              </a:ext>
            </a:extLst>
          </p:cNvPr>
          <p:cNvSpPr>
            <a:spLocks noGrp="1"/>
          </p:cNvSpPr>
          <p:nvPr>
            <p:ph type="title" idx="4294967295"/>
          </p:nvPr>
        </p:nvSpPr>
        <p:spPr>
          <a:xfrm>
            <a:off x="1174750" y="457200"/>
            <a:ext cx="11017250" cy="554038"/>
          </a:xfrm>
        </p:spPr>
        <p:txBody>
          <a:bodyPr/>
          <a:lstStyle/>
          <a:p>
            <a:r>
              <a:rPr lang="en-US" dirty="0">
                <a:noFill/>
              </a:rPr>
              <a:t>Microsoft AI Tour</a:t>
            </a:r>
          </a:p>
        </p:txBody>
      </p:sp>
    </p:spTree>
    <p:extLst>
      <p:ext uri="{BB962C8B-B14F-4D97-AF65-F5344CB8AC3E}">
        <p14:creationId xmlns:p14="http://schemas.microsoft.com/office/powerpoint/2010/main" val="108085781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F7E9870-2D46-9A7B-7F2A-5763AC51DA49}"/>
              </a:ext>
            </a:extLst>
          </p:cNvPr>
          <p:cNvGrpSpPr/>
          <p:nvPr/>
        </p:nvGrpSpPr>
        <p:grpSpPr>
          <a:xfrm>
            <a:off x="4374025" y="3563308"/>
            <a:ext cx="5517961" cy="984818"/>
            <a:chOff x="6400292" y="3458562"/>
            <a:chExt cx="5517961" cy="984818"/>
          </a:xfrm>
        </p:grpSpPr>
        <p:sp>
          <p:nvSpPr>
            <p:cNvPr id="3" name="Rectangle 2">
              <a:extLst>
                <a:ext uri="{FF2B5EF4-FFF2-40B4-BE49-F238E27FC236}">
                  <a16:creationId xmlns:a16="http://schemas.microsoft.com/office/drawing/2014/main" id="{A8E17B7B-E938-BD42-E5C9-5885857423B3}"/>
                </a:ext>
              </a:extLst>
            </p:cNvPr>
            <p:cNvSpPr/>
            <p:nvPr/>
          </p:nvSpPr>
          <p:spPr bwMode="auto">
            <a:xfrm>
              <a:off x="7416089" y="3515798"/>
              <a:ext cx="4502164" cy="7753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800" b="1" kern="0" dirty="0">
                  <a:solidFill>
                    <a:srgbClr val="FFB900"/>
                  </a:solidFill>
                  <a:latin typeface="Segoe UI Semibold" panose="020B0702040204020203" pitchFamily="34" charset="0"/>
                  <a:ea typeface="Segoe UI" pitchFamily="34" charset="0"/>
                  <a:cs typeface="Segoe UI Semibold" panose="020B0702040204020203" pitchFamily="34" charset="0"/>
                </a:rPr>
                <a:t>Outpace adversaries</a:t>
              </a:r>
              <a:r>
                <a:rPr lang="en-US" sz="1800" b="1" kern="0" dirty="0">
                  <a:solidFill>
                    <a:srgbClr val="002060"/>
                  </a:solidFill>
                  <a:latin typeface="Segoe UI Semibold" panose="020B0702040204020203" pitchFamily="34" charset="0"/>
                  <a:ea typeface="Segoe UI" pitchFamily="34" charset="0"/>
                  <a:cs typeface="Segoe UI Semibold" panose="020B0702040204020203" pitchFamily="34" charset="0"/>
                </a:rPr>
                <a:t> and enable response </a:t>
              </a:r>
              <a:r>
                <a:rPr lang="en-US" sz="1800" b="1" kern="0" dirty="0">
                  <a:solidFill>
                    <a:srgbClr val="002060"/>
                  </a:solidFill>
                  <a:latin typeface="Segoe UI Semibold" panose="020B0702040204020203" pitchFamily="34" charset="0"/>
                  <a:cs typeface="Segoe UI Semibold" panose="020B0702040204020203" pitchFamily="34" charset="0"/>
                </a:rPr>
                <a:t>in minutes, </a:t>
              </a:r>
              <a:r>
                <a:rPr lang="en-US" sz="1800" b="1" kern="0" dirty="0">
                  <a:solidFill>
                    <a:srgbClr val="002060"/>
                  </a:solidFill>
                  <a:latin typeface="Segoe UI Semibold" panose="020B0702040204020203" pitchFamily="34" charset="0"/>
                  <a:ea typeface="Segoe UI" pitchFamily="34" charset="0"/>
                  <a:cs typeface="Segoe UI Semibold" panose="020B0702040204020203" pitchFamily="34" charset="0"/>
                </a:rPr>
                <a:t>not hours</a:t>
              </a:r>
            </a:p>
          </p:txBody>
        </p:sp>
        <p:sp>
          <p:nvSpPr>
            <p:cNvPr id="4" name="Rectangle: Rounded Corners 3">
              <a:extLst>
                <a:ext uri="{FF2B5EF4-FFF2-40B4-BE49-F238E27FC236}">
                  <a16:creationId xmlns:a16="http://schemas.microsoft.com/office/drawing/2014/main" id="{F892C17D-C33F-53FB-E22C-882F060596B2}"/>
                </a:ext>
                <a:ext uri="{C183D7F6-B498-43B3-948B-1728B52AA6E4}">
                  <adec:decorative xmlns:adec="http://schemas.microsoft.com/office/drawing/2017/decorative" val="1"/>
                </a:ext>
              </a:extLst>
            </p:cNvPr>
            <p:cNvSpPr/>
            <p:nvPr/>
          </p:nvSpPr>
          <p:spPr bwMode="auto">
            <a:xfrm>
              <a:off x="6400292" y="3458562"/>
              <a:ext cx="5148436" cy="984818"/>
            </a:xfrm>
            <a:prstGeom prst="roundRect">
              <a:avLst>
                <a:gd name="adj" fmla="val 50000"/>
              </a:avLst>
            </a:prstGeom>
            <a:noFill/>
            <a:ln w="19050" cap="rnd">
              <a:solidFill>
                <a:srgbClr val="1F90EA"/>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000000"/>
                </a:solidFill>
                <a:latin typeface="Segoe UI"/>
                <a:cs typeface="Segoe UI" pitchFamily="34" charset="0"/>
              </a:endParaRPr>
            </a:p>
          </p:txBody>
        </p:sp>
        <p:sp>
          <p:nvSpPr>
            <p:cNvPr id="5" name="DevUpdate_ECC5">
              <a:extLst>
                <a:ext uri="{FF2B5EF4-FFF2-40B4-BE49-F238E27FC236}">
                  <a16:creationId xmlns:a16="http://schemas.microsoft.com/office/drawing/2014/main" id="{D1E29DB3-38F8-B0CA-91D7-9AA1C8F9F4B0}"/>
                </a:ext>
                <a:ext uri="{C183D7F6-B498-43B3-948B-1728B52AA6E4}">
                  <adec:decorative xmlns:adec="http://schemas.microsoft.com/office/drawing/2017/decorative" val="1"/>
                </a:ext>
              </a:extLst>
            </p:cNvPr>
            <p:cNvSpPr>
              <a:spLocks noChangeAspect="1" noEditPoints="1"/>
            </p:cNvSpPr>
            <p:nvPr/>
          </p:nvSpPr>
          <p:spPr bwMode="auto">
            <a:xfrm>
              <a:off x="6709965" y="3660916"/>
              <a:ext cx="590778" cy="59148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solidFill>
              <a:srgbClr val="FFFFFF"/>
            </a:solidFill>
            <a:ln w="28575" cap="sq">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defTabSz="914400">
                <a:defRPr/>
              </a:pPr>
              <a:endParaRPr lang="en-US" sz="1800" kern="0">
                <a:solidFill>
                  <a:srgbClr val="000000"/>
                </a:solidFill>
                <a:latin typeface="Segoe UI"/>
              </a:endParaRPr>
            </a:p>
          </p:txBody>
        </p:sp>
      </p:grpSp>
      <p:grpSp>
        <p:nvGrpSpPr>
          <p:cNvPr id="6" name="Group 5">
            <a:extLst>
              <a:ext uri="{FF2B5EF4-FFF2-40B4-BE49-F238E27FC236}">
                <a16:creationId xmlns:a16="http://schemas.microsoft.com/office/drawing/2014/main" id="{76C8193C-CFF7-6185-A085-05A634F6A571}"/>
              </a:ext>
            </a:extLst>
          </p:cNvPr>
          <p:cNvGrpSpPr/>
          <p:nvPr/>
        </p:nvGrpSpPr>
        <p:grpSpPr>
          <a:xfrm>
            <a:off x="4374025" y="4840683"/>
            <a:ext cx="5339830" cy="984818"/>
            <a:chOff x="6400292" y="4735937"/>
            <a:chExt cx="5339830" cy="984818"/>
          </a:xfrm>
        </p:grpSpPr>
        <p:sp>
          <p:nvSpPr>
            <p:cNvPr id="7" name="Rectangle: Rounded Corners 6">
              <a:extLst>
                <a:ext uri="{FF2B5EF4-FFF2-40B4-BE49-F238E27FC236}">
                  <a16:creationId xmlns:a16="http://schemas.microsoft.com/office/drawing/2014/main" id="{DE699FA6-5B6E-BCAC-7166-F10907CA48C3}"/>
                </a:ext>
                <a:ext uri="{C183D7F6-B498-43B3-948B-1728B52AA6E4}">
                  <adec:decorative xmlns:adec="http://schemas.microsoft.com/office/drawing/2017/decorative" val="1"/>
                </a:ext>
              </a:extLst>
            </p:cNvPr>
            <p:cNvSpPr/>
            <p:nvPr/>
          </p:nvSpPr>
          <p:spPr bwMode="auto">
            <a:xfrm>
              <a:off x="6400292" y="4735937"/>
              <a:ext cx="5148436" cy="984818"/>
            </a:xfrm>
            <a:prstGeom prst="roundRect">
              <a:avLst>
                <a:gd name="adj" fmla="val 50000"/>
              </a:avLst>
            </a:prstGeom>
            <a:noFill/>
            <a:ln w="19050" cap="rnd">
              <a:solidFill>
                <a:srgbClr val="1F90EA"/>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000000"/>
                </a:soli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CF34007-AB61-B22C-E451-FCC3596AC7AE}"/>
                </a:ext>
              </a:extLst>
            </p:cNvPr>
            <p:cNvSpPr/>
            <p:nvPr/>
          </p:nvSpPr>
          <p:spPr bwMode="auto">
            <a:xfrm>
              <a:off x="7416089" y="4798121"/>
              <a:ext cx="4324033" cy="7753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800" b="1" kern="0" dirty="0">
                  <a:gradFill>
                    <a:gsLst>
                      <a:gs pos="0">
                        <a:srgbClr val="FFB900"/>
                      </a:gs>
                      <a:gs pos="100000">
                        <a:srgbClr val="FFB900"/>
                      </a:gs>
                    </a:gsLst>
                    <a:lin ang="5400000" scaled="1"/>
                  </a:gradFill>
                  <a:latin typeface="Segoe UI Semibold" panose="020B0702040204020203" pitchFamily="34" charset="0"/>
                  <a:cs typeface="Segoe UI Semibold" panose="020B0702040204020203" pitchFamily="34" charset="0"/>
                </a:rPr>
                <a:t>Strengthen team expertise</a:t>
              </a:r>
              <a:br>
                <a:rPr lang="en-US" sz="1800" b="1" kern="0" dirty="0">
                  <a:solidFill>
                    <a:srgbClr val="002060"/>
                  </a:solidFill>
                  <a:latin typeface="Segoe UI Semibold" panose="020B0702040204020203" pitchFamily="34" charset="0"/>
                  <a:ea typeface="Segoe UI" pitchFamily="34" charset="0"/>
                  <a:cs typeface="Segoe UI Semibold" panose="020B0702040204020203" pitchFamily="34" charset="0"/>
                </a:rPr>
              </a:br>
              <a:r>
                <a:rPr lang="en-US" sz="1800" b="1" kern="0" dirty="0">
                  <a:solidFill>
                    <a:srgbClr val="002060"/>
                  </a:solidFill>
                  <a:latin typeface="Segoe UI Semibold" panose="020B0702040204020203" pitchFamily="34" charset="0"/>
                  <a:ea typeface="Segoe UI" pitchFamily="34" charset="0"/>
                  <a:cs typeface="Segoe UI Semibold" panose="020B0702040204020203" pitchFamily="34" charset="0"/>
                </a:rPr>
                <a:t>with generative AI</a:t>
              </a:r>
            </a:p>
          </p:txBody>
        </p:sp>
        <p:sp>
          <p:nvSpPr>
            <p:cNvPr id="9" name="people_4">
              <a:extLst>
                <a:ext uri="{FF2B5EF4-FFF2-40B4-BE49-F238E27FC236}">
                  <a16:creationId xmlns:a16="http://schemas.microsoft.com/office/drawing/2014/main" id="{EA7E4F72-E1F8-0CC1-C9AB-80E90F037EDA}"/>
                </a:ext>
                <a:ext uri="{C183D7F6-B498-43B3-948B-1728B52AA6E4}">
                  <adec:decorative xmlns:adec="http://schemas.microsoft.com/office/drawing/2017/decorative" val="1"/>
                </a:ext>
              </a:extLst>
            </p:cNvPr>
            <p:cNvSpPr>
              <a:spLocks noChangeAspect="1" noEditPoints="1"/>
            </p:cNvSpPr>
            <p:nvPr/>
          </p:nvSpPr>
          <p:spPr bwMode="auto">
            <a:xfrm>
              <a:off x="6761399" y="4955609"/>
              <a:ext cx="487910" cy="54547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kern="0">
                <a:solidFill>
                  <a:srgbClr val="000000"/>
                </a:solidFill>
                <a:latin typeface="Segoe UI"/>
              </a:endParaRPr>
            </a:p>
          </p:txBody>
        </p:sp>
      </p:grpSp>
      <p:grpSp>
        <p:nvGrpSpPr>
          <p:cNvPr id="10" name="Group 9">
            <a:extLst>
              <a:ext uri="{FF2B5EF4-FFF2-40B4-BE49-F238E27FC236}">
                <a16:creationId xmlns:a16="http://schemas.microsoft.com/office/drawing/2014/main" id="{89F86119-CFEE-4491-D830-4ACE1DF354EB}"/>
              </a:ext>
            </a:extLst>
          </p:cNvPr>
          <p:cNvGrpSpPr/>
          <p:nvPr/>
        </p:nvGrpSpPr>
        <p:grpSpPr>
          <a:xfrm>
            <a:off x="4374025" y="2285933"/>
            <a:ext cx="5148436" cy="984818"/>
            <a:chOff x="6400292" y="2181187"/>
            <a:chExt cx="5148436" cy="984818"/>
          </a:xfrm>
        </p:grpSpPr>
        <p:sp>
          <p:nvSpPr>
            <p:cNvPr id="11" name="Rectangle: Rounded Corners 10">
              <a:extLst>
                <a:ext uri="{FF2B5EF4-FFF2-40B4-BE49-F238E27FC236}">
                  <a16:creationId xmlns:a16="http://schemas.microsoft.com/office/drawing/2014/main" id="{59041BFF-B1E9-063E-6BCB-20300F9AA968}"/>
                </a:ext>
                <a:ext uri="{C183D7F6-B498-43B3-948B-1728B52AA6E4}">
                  <adec:decorative xmlns:adec="http://schemas.microsoft.com/office/drawing/2017/decorative" val="1"/>
                </a:ext>
              </a:extLst>
            </p:cNvPr>
            <p:cNvSpPr/>
            <p:nvPr/>
          </p:nvSpPr>
          <p:spPr bwMode="auto">
            <a:xfrm>
              <a:off x="6400292" y="2181187"/>
              <a:ext cx="5148436" cy="984818"/>
            </a:xfrm>
            <a:prstGeom prst="roundRect">
              <a:avLst>
                <a:gd name="adj" fmla="val 50000"/>
              </a:avLst>
            </a:prstGeom>
            <a:noFill/>
            <a:ln w="19050" cap="rnd">
              <a:solidFill>
                <a:srgbClr val="1F90EA"/>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solidFill>
                  <a:srgbClr val="000000"/>
                </a:solidFill>
                <a:latin typeface="Segoe UI"/>
                <a:cs typeface="Segoe UI" pitchFamily="34" charset="0"/>
              </a:endParaRPr>
            </a:p>
          </p:txBody>
        </p:sp>
        <p:sp>
          <p:nvSpPr>
            <p:cNvPr id="12" name="Rectangle 11">
              <a:extLst>
                <a:ext uri="{FF2B5EF4-FFF2-40B4-BE49-F238E27FC236}">
                  <a16:creationId xmlns:a16="http://schemas.microsoft.com/office/drawing/2014/main" id="{E50A8BFC-104F-FD92-22F9-24EDFDBE5DB0}"/>
                </a:ext>
              </a:extLst>
            </p:cNvPr>
            <p:cNvSpPr/>
            <p:nvPr/>
          </p:nvSpPr>
          <p:spPr bwMode="auto">
            <a:xfrm>
              <a:off x="7416089" y="2237604"/>
              <a:ext cx="4108932" cy="7753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lang="en-US" sz="1800" b="1" kern="0" dirty="0">
                  <a:gradFill>
                    <a:gsLst>
                      <a:gs pos="0">
                        <a:srgbClr val="FFB900"/>
                      </a:gs>
                      <a:gs pos="100000">
                        <a:srgbClr val="FFB900"/>
                      </a:gs>
                    </a:gsLst>
                    <a:lin ang="5400000" scaled="1"/>
                  </a:gradFill>
                  <a:latin typeface="Segoe UI Semibold" panose="020B0702040204020203" pitchFamily="34" charset="0"/>
                  <a:ea typeface="Segoe UI" pitchFamily="34" charset="0"/>
                  <a:cs typeface="Segoe UI Semibold" panose="020B0702040204020203" pitchFamily="34" charset="0"/>
                </a:rPr>
                <a:t>Catch what others miss</a:t>
              </a:r>
              <a:r>
                <a:rPr lang="en-US" sz="1800" b="1" kern="0" dirty="0">
                  <a:solidFill>
                    <a:srgbClr val="002060"/>
                  </a:solidFill>
                  <a:latin typeface="Segoe UI Semibold" panose="020B0702040204020203" pitchFamily="34" charset="0"/>
                  <a:ea typeface="Segoe UI" pitchFamily="34" charset="0"/>
                  <a:cs typeface="Segoe UI Semibold" panose="020B0702040204020203" pitchFamily="34" charset="0"/>
                </a:rPr>
                <a:t> </a:t>
              </a:r>
              <a:r>
                <a:rPr lang="en-US" sz="1800" b="1" kern="0" dirty="0">
                  <a:solidFill>
                    <a:srgbClr val="002060"/>
                  </a:solidFill>
                  <a:latin typeface="Segoe UI Semibold" panose="020B0702040204020203" pitchFamily="34" charset="0"/>
                  <a:ea typeface="+mn-lt"/>
                  <a:cs typeface="Segoe UI Semibold" panose="020B0702040204020203" pitchFamily="34" charset="0"/>
                </a:rPr>
                <a:t>with deeper understanding of your enterprise </a:t>
              </a:r>
              <a:endParaRPr lang="en-US" sz="1800" b="1" kern="0" dirty="0">
                <a:solidFill>
                  <a:srgbClr val="002060"/>
                </a:solidFill>
                <a:latin typeface="Segoe UI Semibold" panose="020B0702040204020203" pitchFamily="34" charset="0"/>
                <a:ea typeface="Segoe UI" pitchFamily="34" charset="0"/>
                <a:cs typeface="Segoe UI Semibold" panose="020B0702040204020203" pitchFamily="34" charset="0"/>
              </a:endParaRPr>
            </a:p>
          </p:txBody>
        </p:sp>
        <p:sp>
          <p:nvSpPr>
            <p:cNvPr id="13" name="Warning_E7BA">
              <a:extLst>
                <a:ext uri="{FF2B5EF4-FFF2-40B4-BE49-F238E27FC236}">
                  <a16:creationId xmlns:a16="http://schemas.microsoft.com/office/drawing/2014/main" id="{789F4F2A-26CB-D25E-3BE8-769EEDF6CFB9}"/>
                </a:ext>
                <a:ext uri="{C183D7F6-B498-43B3-948B-1728B52AA6E4}">
                  <adec:decorative xmlns:adec="http://schemas.microsoft.com/office/drawing/2017/decorative" val="1"/>
                </a:ext>
              </a:extLst>
            </p:cNvPr>
            <p:cNvSpPr>
              <a:spLocks noChangeAspect="1" noEditPoints="1"/>
            </p:cNvSpPr>
            <p:nvPr/>
          </p:nvSpPr>
          <p:spPr bwMode="auto">
            <a:xfrm>
              <a:off x="6753668" y="2408757"/>
              <a:ext cx="503372" cy="503628"/>
            </a:xfrm>
            <a:custGeom>
              <a:avLst/>
              <a:gdLst>
                <a:gd name="T0" fmla="*/ 0 w 3939"/>
                <a:gd name="T1" fmla="*/ 3941 h 3941"/>
                <a:gd name="T2" fmla="*/ 1970 w 3939"/>
                <a:gd name="T3" fmla="*/ 0 h 3941"/>
                <a:gd name="T4" fmla="*/ 3939 w 3939"/>
                <a:gd name="T5" fmla="*/ 3941 h 3941"/>
                <a:gd name="T6" fmla="*/ 0 w 3939"/>
                <a:gd name="T7" fmla="*/ 3941 h 3941"/>
                <a:gd name="T8" fmla="*/ 1970 w 3939"/>
                <a:gd name="T9" fmla="*/ 1144 h 3941"/>
                <a:gd name="T10" fmla="*/ 1970 w 3939"/>
                <a:gd name="T11" fmla="*/ 2911 h 3941"/>
                <a:gd name="T12" fmla="*/ 1970 w 3939"/>
                <a:gd name="T13" fmla="*/ 3205 h 3941"/>
                <a:gd name="T14" fmla="*/ 1970 w 3939"/>
                <a:gd name="T15" fmla="*/ 3500 h 39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39" h="3941">
                  <a:moveTo>
                    <a:pt x="0" y="3941"/>
                  </a:moveTo>
                  <a:lnTo>
                    <a:pt x="1970" y="0"/>
                  </a:lnTo>
                  <a:lnTo>
                    <a:pt x="3939" y="3941"/>
                  </a:lnTo>
                  <a:lnTo>
                    <a:pt x="0" y="3941"/>
                  </a:lnTo>
                  <a:moveTo>
                    <a:pt x="1970" y="1144"/>
                  </a:moveTo>
                  <a:lnTo>
                    <a:pt x="1970" y="2911"/>
                  </a:lnTo>
                  <a:moveTo>
                    <a:pt x="1970" y="3205"/>
                  </a:moveTo>
                  <a:lnTo>
                    <a:pt x="1970" y="3500"/>
                  </a:lnTo>
                </a:path>
              </a:pathLst>
            </a:custGeom>
            <a:noFill/>
            <a:ln w="285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defTabSz="914400">
                <a:defRPr/>
              </a:pPr>
              <a:endParaRPr lang="en-US" sz="1800" kern="0">
                <a:solidFill>
                  <a:srgbClr val="002060"/>
                </a:solidFill>
                <a:latin typeface="Segoe UI"/>
              </a:endParaRPr>
            </a:p>
          </p:txBody>
        </p:sp>
      </p:grpSp>
      <p:sp>
        <p:nvSpPr>
          <p:cNvPr id="14" name="Text Placeholder 5">
            <a:extLst>
              <a:ext uri="{FF2B5EF4-FFF2-40B4-BE49-F238E27FC236}">
                <a16:creationId xmlns:a16="http://schemas.microsoft.com/office/drawing/2014/main" id="{334C5324-DDA9-DBC0-F901-1EF661315A27}"/>
              </a:ext>
            </a:extLst>
          </p:cNvPr>
          <p:cNvSpPr txBox="1">
            <a:spLocks/>
          </p:cNvSpPr>
          <p:nvPr/>
        </p:nvSpPr>
        <p:spPr>
          <a:xfrm>
            <a:off x="1549695" y="1255156"/>
            <a:ext cx="6920483" cy="46505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51304">
              <a:spcAft>
                <a:spcPts val="1200"/>
              </a:spcAft>
              <a:buFont typeface="Arial" panose="020B0604020202020204" pitchFamily="34" charset="0"/>
              <a:buNone/>
              <a:defRPr/>
            </a:pPr>
            <a:r>
              <a:rPr lang="en-US" sz="2400" spc="-50" dirty="0">
                <a:ln w="3175">
                  <a:noFill/>
                </a:ln>
                <a:solidFill>
                  <a:srgbClr val="FFB900"/>
                </a:solidFill>
                <a:latin typeface="Segoe UI Semibold"/>
                <a:cs typeface="Segoe UI Semibold" panose="020B0702040204020203" pitchFamily="34" charset="0"/>
              </a:rPr>
              <a:t>Protect at the speed and scale of AI</a:t>
            </a:r>
          </a:p>
        </p:txBody>
      </p:sp>
      <p:sp>
        <p:nvSpPr>
          <p:cNvPr id="15" name="Title 18">
            <a:extLst>
              <a:ext uri="{FF2B5EF4-FFF2-40B4-BE49-F238E27FC236}">
                <a16:creationId xmlns:a16="http://schemas.microsoft.com/office/drawing/2014/main" id="{21F4725D-B4FC-DDC6-E18D-E059C872DA18}"/>
              </a:ext>
            </a:extLst>
          </p:cNvPr>
          <p:cNvSpPr txBox="1">
            <a:spLocks/>
          </p:cNvSpPr>
          <p:nvPr/>
        </p:nvSpPr>
        <p:spPr>
          <a:xfrm>
            <a:off x="1569866" y="634159"/>
            <a:ext cx="792888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b="0" i="0" u="none" strike="noStrike" kern="1200" cap="none" spc="-50" normalizeH="0" baseline="0" noProof="0" dirty="0">
                <a:ln w="3175">
                  <a:noFill/>
                </a:ln>
                <a:solidFill>
                  <a:srgbClr val="002060"/>
                </a:solidFill>
                <a:effectLst/>
                <a:uLnTx/>
                <a:uFillTx/>
                <a:latin typeface="Segoe UI Semibold"/>
                <a:ea typeface="+mn-ea"/>
                <a:cs typeface="Segoe UI" pitchFamily="34" charset="0"/>
              </a:rPr>
              <a:t>Microsoft Copilot for Security can help</a:t>
            </a:r>
          </a:p>
        </p:txBody>
      </p:sp>
      <p:grpSp>
        <p:nvGrpSpPr>
          <p:cNvPr id="16" name="Group 15">
            <a:extLst>
              <a:ext uri="{FF2B5EF4-FFF2-40B4-BE49-F238E27FC236}">
                <a16:creationId xmlns:a16="http://schemas.microsoft.com/office/drawing/2014/main" id="{467D24BF-743D-F5CF-D552-04BA544A1805}"/>
              </a:ext>
              <a:ext uri="{C183D7F6-B498-43B3-948B-1728B52AA6E4}">
                <adec:decorative xmlns:adec="http://schemas.microsoft.com/office/drawing/2017/decorative" val="1"/>
              </a:ext>
            </a:extLst>
          </p:cNvPr>
          <p:cNvGrpSpPr/>
          <p:nvPr/>
        </p:nvGrpSpPr>
        <p:grpSpPr>
          <a:xfrm>
            <a:off x="1206939" y="2433444"/>
            <a:ext cx="1388173" cy="893259"/>
            <a:chOff x="1868589" y="4574406"/>
            <a:chExt cx="2561843" cy="1648493"/>
          </a:xfrm>
          <a:gradFill>
            <a:gsLst>
              <a:gs pos="0">
                <a:srgbClr val="243A5E"/>
              </a:gs>
              <a:gs pos="99000">
                <a:srgbClr val="0078D4"/>
              </a:gs>
            </a:gsLst>
            <a:lin ang="5400000" scaled="1"/>
          </a:gradFill>
        </p:grpSpPr>
        <p:sp>
          <p:nvSpPr>
            <p:cNvPr id="17" name="Freeform 33">
              <a:extLst>
                <a:ext uri="{FF2B5EF4-FFF2-40B4-BE49-F238E27FC236}">
                  <a16:creationId xmlns:a16="http://schemas.microsoft.com/office/drawing/2014/main" id="{00EFB531-539D-C091-D79C-92C6B0CC5AFD}"/>
                </a:ext>
              </a:extLst>
            </p:cNvPr>
            <p:cNvSpPr/>
            <p:nvPr/>
          </p:nvSpPr>
          <p:spPr bwMode="auto">
            <a:xfrm rot="18900000">
              <a:off x="2781937" y="4574406"/>
              <a:ext cx="1648495"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w="10795" cap="flat" cmpd="sng" algn="ctr">
              <a:noFill/>
              <a:prstDash val="solid"/>
              <a:headEnd type="none" w="med" len="med"/>
              <a:tailEnd type="none" w="med" len="med"/>
            </a:ln>
            <a:effectLst>
              <a:outerShdw blurRad="254000" dist="50800" dir="2700000" algn="ctr" rotWithShape="0">
                <a:prstClr val="black">
                  <a:alpha val="25000"/>
                </a:prstClr>
              </a:outerShdw>
            </a:effectLst>
          </p:spPr>
          <p:txBody>
            <a:bodyPr vert="horz" wrap="square" lIns="134445" tIns="134445" rIns="134445" bIns="46609" numCol="1" rtlCol="0" anchor="ctr" anchorCtr="0" compatLnSpc="1">
              <a:prstTxWarp prst="textNoShape">
                <a:avLst/>
              </a:prstTxWarp>
            </a:bodyPr>
            <a:lstStyle/>
            <a:p>
              <a:pPr marL="0" marR="0" lvl="0" indent="0" algn="ctr" defTabSz="914192" eaLnBrk="1" fontAlgn="auto" latinLnBrk="0" hangingPunct="1">
                <a:lnSpc>
                  <a:spcPct val="100000"/>
                </a:lnSpc>
                <a:spcBef>
                  <a:spcPct val="0"/>
                </a:spcBef>
                <a:spcAft>
                  <a:spcPts val="588"/>
                </a:spcAft>
                <a:buClrTx/>
                <a:buSzTx/>
                <a:buFontTx/>
                <a:buNone/>
                <a:tabLst/>
                <a:defRPr/>
              </a:pPr>
              <a:endParaRPr kumimoji="0" lang="en-US" sz="1175" b="0" i="0" u="none" strike="noStrike" kern="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18" name="Freeform 47">
              <a:extLst>
                <a:ext uri="{FF2B5EF4-FFF2-40B4-BE49-F238E27FC236}">
                  <a16:creationId xmlns:a16="http://schemas.microsoft.com/office/drawing/2014/main" id="{8FF6070C-79DD-BB00-59E6-E66ED7421C12}"/>
                </a:ext>
              </a:extLst>
            </p:cNvPr>
            <p:cNvSpPr/>
            <p:nvPr/>
          </p:nvSpPr>
          <p:spPr bwMode="auto">
            <a:xfrm rot="18900000">
              <a:off x="1868589" y="4574406"/>
              <a:ext cx="1648495"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w="10795" cap="flat" cmpd="sng" algn="ctr">
              <a:noFill/>
              <a:prstDash val="solid"/>
              <a:headEnd type="none" w="med" len="med"/>
              <a:tailEnd type="none" w="med" len="med"/>
            </a:ln>
            <a:effectLst>
              <a:outerShdw blurRad="254000" dist="50800" dir="2700000" algn="ctr" rotWithShape="0">
                <a:prstClr val="black">
                  <a:alpha val="25000"/>
                </a:prstClr>
              </a:outerShdw>
            </a:effectLst>
          </p:spPr>
          <p:txBody>
            <a:bodyPr vert="horz" wrap="square" lIns="134445" tIns="134445" rIns="134445" bIns="46609" numCol="1" rtlCol="0" anchor="ctr" anchorCtr="0" compatLnSpc="1">
              <a:prstTxWarp prst="textNoShape">
                <a:avLst/>
              </a:prstTxWarp>
            </a:bodyPr>
            <a:lstStyle/>
            <a:p>
              <a:pPr marL="0" marR="0" lvl="0" indent="0" algn="ctr" defTabSz="914192" eaLnBrk="1" fontAlgn="auto" latinLnBrk="0" hangingPunct="1">
                <a:lnSpc>
                  <a:spcPct val="100000"/>
                </a:lnSpc>
                <a:spcBef>
                  <a:spcPct val="0"/>
                </a:spcBef>
                <a:spcAft>
                  <a:spcPts val="588"/>
                </a:spcAft>
                <a:buClrTx/>
                <a:buSzTx/>
                <a:buFontTx/>
                <a:buNone/>
                <a:tabLst/>
                <a:defRPr/>
              </a:pPr>
              <a:endParaRPr kumimoji="0" lang="en-US" sz="1175" b="0" i="0" u="none" strike="noStrike" kern="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grpSp>
    </p:spTree>
    <p:extLst>
      <p:ext uri="{BB962C8B-B14F-4D97-AF65-F5344CB8AC3E}">
        <p14:creationId xmlns:p14="http://schemas.microsoft.com/office/powerpoint/2010/main" val="671671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p:tgtEl>
                                          <p:spTgt spid="16"/>
                                        </p:tgtEl>
                                        <p:attrNameLst>
                                          <p:attrName>ppt_x</p:attrName>
                                        </p:attrNameLst>
                                      </p:cBhvr>
                                      <p:tavLst>
                                        <p:tav tm="0">
                                          <p:val>
                                            <p:strVal val="#ppt_x-#ppt_w*1.125000"/>
                                          </p:val>
                                        </p:tav>
                                        <p:tav tm="100000">
                                          <p:val>
                                            <p:strVal val="#ppt_x"/>
                                          </p:val>
                                        </p:tav>
                                      </p:tavLst>
                                    </p:anim>
                                    <p:animEffect transition="in" filter="wipe(right)">
                                      <p:cBhvr>
                                        <p:cTn id="8" dur="1000"/>
                                        <p:tgtEl>
                                          <p:spTgt spid="16"/>
                                        </p:tgtEl>
                                      </p:cBhvr>
                                    </p:animEffect>
                                  </p:childTnLst>
                                </p:cTn>
                              </p:par>
                            </p:childTnLst>
                          </p:cTn>
                        </p:par>
                        <p:par>
                          <p:cTn id="9" fill="hold">
                            <p:stCondLst>
                              <p:cond delay="10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childTnLst>
                          </p:cTn>
                        </p:par>
                        <p:par>
                          <p:cTn id="13" fill="hold">
                            <p:stCondLst>
                              <p:cond delay="1750"/>
                            </p:stCondLst>
                            <p:childTnLst>
                              <p:par>
                                <p:cTn id="14" presetID="10" presetClass="entr" presetSubtype="0"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750"/>
                                        <p:tgtEl>
                                          <p:spTgt spid="2"/>
                                        </p:tgtEl>
                                      </p:cBhvr>
                                    </p:animEffect>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con&#10;&#10;Description automatically generated">
            <a:extLst>
              <a:ext uri="{FF2B5EF4-FFF2-40B4-BE49-F238E27FC236}">
                <a16:creationId xmlns:a16="http://schemas.microsoft.com/office/drawing/2014/main" id="{34EF3A92-BFF1-79BA-2CB1-D6355B19B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025" y="3012999"/>
            <a:ext cx="3406482" cy="31647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200B5645-7525-E313-0F62-EAF9ED938522}"/>
              </a:ext>
            </a:extLst>
          </p:cNvPr>
          <p:cNvSpPr/>
          <p:nvPr/>
        </p:nvSpPr>
        <p:spPr bwMode="auto">
          <a:xfrm>
            <a:off x="5453169" y="649686"/>
            <a:ext cx="1067597" cy="633705"/>
          </a:xfrm>
          <a:prstGeom prst="roundRect">
            <a:avLst>
              <a:gd name="adj" fmla="val 47078"/>
            </a:avLst>
          </a:prstGeom>
          <a:noFill/>
          <a:ln w="28575">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2248670" rtl="0" eaLnBrk="1" latinLnBrk="0" hangingPunct="1">
              <a:defRPr sz="4428" kern="1200">
                <a:solidFill>
                  <a:schemeClr val="lt1"/>
                </a:solidFill>
                <a:latin typeface="+mn-lt"/>
                <a:ea typeface="+mn-ea"/>
                <a:cs typeface="+mn-cs"/>
              </a:defRPr>
            </a:lvl1pPr>
            <a:lvl2pPr marL="1124333" algn="l" defTabSz="2248670" rtl="0" eaLnBrk="1" latinLnBrk="0" hangingPunct="1">
              <a:defRPr sz="4428" kern="1200">
                <a:solidFill>
                  <a:schemeClr val="lt1"/>
                </a:solidFill>
                <a:latin typeface="+mn-lt"/>
                <a:ea typeface="+mn-ea"/>
                <a:cs typeface="+mn-cs"/>
              </a:defRPr>
            </a:lvl2pPr>
            <a:lvl3pPr marL="2248670" algn="l" defTabSz="2248670" rtl="0" eaLnBrk="1" latinLnBrk="0" hangingPunct="1">
              <a:defRPr sz="4428" kern="1200">
                <a:solidFill>
                  <a:schemeClr val="lt1"/>
                </a:solidFill>
                <a:latin typeface="+mn-lt"/>
                <a:ea typeface="+mn-ea"/>
                <a:cs typeface="+mn-cs"/>
              </a:defRPr>
            </a:lvl3pPr>
            <a:lvl4pPr marL="3373003" algn="l" defTabSz="2248670" rtl="0" eaLnBrk="1" latinLnBrk="0" hangingPunct="1">
              <a:defRPr sz="4428" kern="1200">
                <a:solidFill>
                  <a:schemeClr val="lt1"/>
                </a:solidFill>
                <a:latin typeface="+mn-lt"/>
                <a:ea typeface="+mn-ea"/>
                <a:cs typeface="+mn-cs"/>
              </a:defRPr>
            </a:lvl4pPr>
            <a:lvl5pPr marL="4497337" algn="l" defTabSz="2248670" rtl="0" eaLnBrk="1" latinLnBrk="0" hangingPunct="1">
              <a:defRPr sz="4428" kern="1200">
                <a:solidFill>
                  <a:schemeClr val="lt1"/>
                </a:solidFill>
                <a:latin typeface="+mn-lt"/>
                <a:ea typeface="+mn-ea"/>
                <a:cs typeface="+mn-cs"/>
              </a:defRPr>
            </a:lvl5pPr>
            <a:lvl6pPr marL="5621670" algn="l" defTabSz="2248670" rtl="0" eaLnBrk="1" latinLnBrk="0" hangingPunct="1">
              <a:defRPr sz="4428" kern="1200">
                <a:solidFill>
                  <a:schemeClr val="lt1"/>
                </a:solidFill>
                <a:latin typeface="+mn-lt"/>
                <a:ea typeface="+mn-ea"/>
                <a:cs typeface="+mn-cs"/>
              </a:defRPr>
            </a:lvl6pPr>
            <a:lvl7pPr marL="6746003" algn="l" defTabSz="2248670" rtl="0" eaLnBrk="1" latinLnBrk="0" hangingPunct="1">
              <a:defRPr sz="4428" kern="1200">
                <a:solidFill>
                  <a:schemeClr val="lt1"/>
                </a:solidFill>
                <a:latin typeface="+mn-lt"/>
                <a:ea typeface="+mn-ea"/>
                <a:cs typeface="+mn-cs"/>
              </a:defRPr>
            </a:lvl7pPr>
            <a:lvl8pPr marL="7870340" algn="l" defTabSz="2248670" rtl="0" eaLnBrk="1" latinLnBrk="0" hangingPunct="1">
              <a:defRPr sz="4428" kern="1200">
                <a:solidFill>
                  <a:schemeClr val="lt1"/>
                </a:solidFill>
                <a:latin typeface="+mn-lt"/>
                <a:ea typeface="+mn-ea"/>
                <a:cs typeface="+mn-cs"/>
              </a:defRPr>
            </a:lvl8pPr>
            <a:lvl9pPr marL="8994673" algn="l" defTabSz="2248670" rtl="0" eaLnBrk="1" latinLnBrk="0" hangingPunct="1">
              <a:defRPr sz="4428" kern="1200">
                <a:solidFill>
                  <a:schemeClr val="lt1"/>
                </a:solidFill>
                <a:latin typeface="+mn-lt"/>
                <a:ea typeface="+mn-ea"/>
                <a:cs typeface="+mn-cs"/>
              </a:defRPr>
            </a:lvl9pPr>
          </a:lstStyle>
          <a:p>
            <a:pPr algn="l" defTabSz="932472" fontAlgn="base">
              <a:spcBef>
                <a:spcPct val="0"/>
              </a:spcBef>
              <a:spcAft>
                <a:spcPct val="0"/>
              </a:spcAft>
            </a:pPr>
            <a:endParaRPr lang="en-US" sz="3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 name="Rectangle: Rounded Corners 3">
            <a:extLst>
              <a:ext uri="{FF2B5EF4-FFF2-40B4-BE49-F238E27FC236}">
                <a16:creationId xmlns:a16="http://schemas.microsoft.com/office/drawing/2014/main" id="{A6D9A44C-991E-8FD0-8091-7846F02D736C}"/>
              </a:ext>
            </a:extLst>
          </p:cNvPr>
          <p:cNvSpPr/>
          <p:nvPr/>
        </p:nvSpPr>
        <p:spPr bwMode="auto">
          <a:xfrm>
            <a:off x="6952360" y="1879412"/>
            <a:ext cx="1403499" cy="619882"/>
          </a:xfrm>
          <a:prstGeom prst="roundRect">
            <a:avLst>
              <a:gd name="adj" fmla="val 47078"/>
            </a:avLst>
          </a:prstGeom>
          <a:noFill/>
          <a:ln w="28575">
            <a:solidFill>
              <a:srgbClr val="1F90E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2248670" rtl="0" eaLnBrk="1" latinLnBrk="0" hangingPunct="1">
              <a:defRPr sz="4428" kern="1200">
                <a:solidFill>
                  <a:schemeClr val="lt1"/>
                </a:solidFill>
                <a:latin typeface="+mn-lt"/>
                <a:ea typeface="+mn-ea"/>
                <a:cs typeface="+mn-cs"/>
              </a:defRPr>
            </a:lvl1pPr>
            <a:lvl2pPr marL="1124333" algn="l" defTabSz="2248670" rtl="0" eaLnBrk="1" latinLnBrk="0" hangingPunct="1">
              <a:defRPr sz="4428" kern="1200">
                <a:solidFill>
                  <a:schemeClr val="lt1"/>
                </a:solidFill>
                <a:latin typeface="+mn-lt"/>
                <a:ea typeface="+mn-ea"/>
                <a:cs typeface="+mn-cs"/>
              </a:defRPr>
            </a:lvl2pPr>
            <a:lvl3pPr marL="2248670" algn="l" defTabSz="2248670" rtl="0" eaLnBrk="1" latinLnBrk="0" hangingPunct="1">
              <a:defRPr sz="4428" kern="1200">
                <a:solidFill>
                  <a:schemeClr val="lt1"/>
                </a:solidFill>
                <a:latin typeface="+mn-lt"/>
                <a:ea typeface="+mn-ea"/>
                <a:cs typeface="+mn-cs"/>
              </a:defRPr>
            </a:lvl3pPr>
            <a:lvl4pPr marL="3373003" algn="l" defTabSz="2248670" rtl="0" eaLnBrk="1" latinLnBrk="0" hangingPunct="1">
              <a:defRPr sz="4428" kern="1200">
                <a:solidFill>
                  <a:schemeClr val="lt1"/>
                </a:solidFill>
                <a:latin typeface="+mn-lt"/>
                <a:ea typeface="+mn-ea"/>
                <a:cs typeface="+mn-cs"/>
              </a:defRPr>
            </a:lvl4pPr>
            <a:lvl5pPr marL="4497337" algn="l" defTabSz="2248670" rtl="0" eaLnBrk="1" latinLnBrk="0" hangingPunct="1">
              <a:defRPr sz="4428" kern="1200">
                <a:solidFill>
                  <a:schemeClr val="lt1"/>
                </a:solidFill>
                <a:latin typeface="+mn-lt"/>
                <a:ea typeface="+mn-ea"/>
                <a:cs typeface="+mn-cs"/>
              </a:defRPr>
            </a:lvl5pPr>
            <a:lvl6pPr marL="5621670" algn="l" defTabSz="2248670" rtl="0" eaLnBrk="1" latinLnBrk="0" hangingPunct="1">
              <a:defRPr sz="4428" kern="1200">
                <a:solidFill>
                  <a:schemeClr val="lt1"/>
                </a:solidFill>
                <a:latin typeface="+mn-lt"/>
                <a:ea typeface="+mn-ea"/>
                <a:cs typeface="+mn-cs"/>
              </a:defRPr>
            </a:lvl6pPr>
            <a:lvl7pPr marL="6746003" algn="l" defTabSz="2248670" rtl="0" eaLnBrk="1" latinLnBrk="0" hangingPunct="1">
              <a:defRPr sz="4428" kern="1200">
                <a:solidFill>
                  <a:schemeClr val="lt1"/>
                </a:solidFill>
                <a:latin typeface="+mn-lt"/>
                <a:ea typeface="+mn-ea"/>
                <a:cs typeface="+mn-cs"/>
              </a:defRPr>
            </a:lvl7pPr>
            <a:lvl8pPr marL="7870340" algn="l" defTabSz="2248670" rtl="0" eaLnBrk="1" latinLnBrk="0" hangingPunct="1">
              <a:defRPr sz="4428" kern="1200">
                <a:solidFill>
                  <a:schemeClr val="lt1"/>
                </a:solidFill>
                <a:latin typeface="+mn-lt"/>
                <a:ea typeface="+mn-ea"/>
                <a:cs typeface="+mn-cs"/>
              </a:defRPr>
            </a:lvl8pPr>
            <a:lvl9pPr marL="8994673" algn="l" defTabSz="2248670" rtl="0" eaLnBrk="1" latinLnBrk="0" hangingPunct="1">
              <a:defRPr sz="4428" kern="1200">
                <a:solidFill>
                  <a:schemeClr val="lt1"/>
                </a:solidFill>
                <a:latin typeface="+mn-lt"/>
                <a:ea typeface="+mn-ea"/>
                <a:cs typeface="+mn-cs"/>
              </a:defRPr>
            </a:lvl9pPr>
          </a:lstStyle>
          <a:p>
            <a:pPr algn="l" defTabSz="932472" fontAlgn="base">
              <a:spcBef>
                <a:spcPct val="0"/>
              </a:spcBef>
              <a:spcAft>
                <a:spcPct val="0"/>
              </a:spcAft>
            </a:pPr>
            <a:endParaRPr lang="en-US" sz="3600" err="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5" name="Title 1">
            <a:extLst>
              <a:ext uri="{FF2B5EF4-FFF2-40B4-BE49-F238E27FC236}">
                <a16:creationId xmlns:a16="http://schemas.microsoft.com/office/drawing/2014/main" id="{BC7485E4-A05E-5903-D1E6-6BAB9F21A821}"/>
              </a:ext>
            </a:extLst>
          </p:cNvPr>
          <p:cNvSpPr>
            <a:spLocks noGrp="1"/>
          </p:cNvSpPr>
          <p:nvPr/>
        </p:nvSpPr>
        <p:spPr>
          <a:xfrm>
            <a:off x="2294915" y="603722"/>
            <a:ext cx="7517219" cy="1846659"/>
          </a:xfrm>
          <a:prstGeom prst="rect">
            <a:avLst/>
          </a:prstGeom>
        </p:spPr>
        <p:txBody>
          <a:bodyPr vert="horz" wrap="square" lIns="0" tIns="0" rIns="0" bIns="0" rtlCol="0" anchor="ctr">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algn="ctr"/>
            <a:r>
              <a:rPr lang="en-US" sz="4000" dirty="0">
                <a:solidFill>
                  <a:srgbClr val="002060"/>
                </a:solidFill>
                <a:latin typeface="Segoe UI Semibold" panose="020B0702040204020203" pitchFamily="34" charset="0"/>
                <a:cs typeface="Segoe UI Semibold" panose="020B0702040204020203" pitchFamily="34" charset="0"/>
              </a:rPr>
              <a:t>Empowering one cybersecurity professional to operate </a:t>
            </a:r>
            <a:br>
              <a:rPr lang="en-US" sz="4000" dirty="0">
                <a:solidFill>
                  <a:srgbClr val="002060"/>
                </a:solidFill>
                <a:latin typeface="Segoe UI Semibold" panose="020B0702040204020203" pitchFamily="34" charset="0"/>
                <a:cs typeface="Segoe UI Semibold" panose="020B0702040204020203" pitchFamily="34" charset="0"/>
              </a:rPr>
            </a:br>
            <a:r>
              <a:rPr lang="en-US" sz="4000" dirty="0">
                <a:solidFill>
                  <a:srgbClr val="002060"/>
                </a:solidFill>
                <a:latin typeface="Segoe UI Semibold" panose="020B0702040204020203" pitchFamily="34" charset="0"/>
                <a:cs typeface="Segoe UI Semibold" panose="020B0702040204020203" pitchFamily="34" charset="0"/>
              </a:rPr>
              <a:t>like a team of many</a:t>
            </a:r>
          </a:p>
        </p:txBody>
      </p:sp>
    </p:spTree>
    <p:extLst>
      <p:ext uri="{BB962C8B-B14F-4D97-AF65-F5344CB8AC3E}">
        <p14:creationId xmlns:p14="http://schemas.microsoft.com/office/powerpoint/2010/main" val="3752602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250"/>
                                        <p:tgtEl>
                                          <p:spTgt spid="3"/>
                                        </p:tgtEl>
                                      </p:cBhvr>
                                    </p:animEffect>
                                  </p:childTnLst>
                                </p:cTn>
                              </p:par>
                            </p:childTnLst>
                          </p:cTn>
                        </p:par>
                        <p:par>
                          <p:cTn id="8" fill="hold">
                            <p:stCondLst>
                              <p:cond delay="12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C746-382B-2A05-FBD7-18C76ABB6325}"/>
              </a:ext>
            </a:extLst>
          </p:cNvPr>
          <p:cNvSpPr>
            <a:spLocks noGrp="1"/>
          </p:cNvSpPr>
          <p:nvPr>
            <p:ph type="title"/>
          </p:nvPr>
        </p:nvSpPr>
        <p:spPr/>
        <p:txBody>
          <a:bodyPr/>
          <a:lstStyle/>
          <a:p>
            <a:r>
              <a:rPr lang="en-US" dirty="0"/>
              <a:t>How it works</a:t>
            </a:r>
          </a:p>
        </p:txBody>
      </p:sp>
    </p:spTree>
    <p:extLst>
      <p:ext uri="{BB962C8B-B14F-4D97-AF65-F5344CB8AC3E}">
        <p14:creationId xmlns:p14="http://schemas.microsoft.com/office/powerpoint/2010/main" val="278631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4E21996-B257-9529-5D91-9577DF3BC34C}"/>
              </a:ext>
            </a:extLst>
          </p:cNvPr>
          <p:cNvSpPr>
            <a:spLocks noGrp="1"/>
          </p:cNvSpPr>
          <p:nvPr>
            <p:ph type="title"/>
          </p:nvPr>
        </p:nvSpPr>
        <p:spPr>
          <a:xfrm>
            <a:off x="588263" y="484095"/>
            <a:ext cx="11018520" cy="553998"/>
          </a:xfrm>
        </p:spPr>
        <p:txBody>
          <a:bodyPr/>
          <a:lstStyle/>
          <a:p>
            <a:r>
              <a:rPr lang="en-US" dirty="0">
                <a:solidFill>
                  <a:srgbClr val="002060"/>
                </a:solidFill>
              </a:rPr>
              <a:t>Operated with simple natural language queries</a:t>
            </a:r>
          </a:p>
        </p:txBody>
      </p:sp>
      <p:grpSp>
        <p:nvGrpSpPr>
          <p:cNvPr id="55" name="Group 54">
            <a:extLst>
              <a:ext uri="{FF2B5EF4-FFF2-40B4-BE49-F238E27FC236}">
                <a16:creationId xmlns:a16="http://schemas.microsoft.com/office/drawing/2014/main" id="{C71D4C3B-FD4D-8694-6F4F-9C4003B19212}"/>
              </a:ext>
            </a:extLst>
          </p:cNvPr>
          <p:cNvGrpSpPr/>
          <p:nvPr/>
        </p:nvGrpSpPr>
        <p:grpSpPr>
          <a:xfrm>
            <a:off x="9509231" y="1676399"/>
            <a:ext cx="1745402" cy="4559408"/>
            <a:chOff x="9509231" y="1676399"/>
            <a:chExt cx="1745402" cy="4559408"/>
          </a:xfrm>
        </p:grpSpPr>
        <p:sp>
          <p:nvSpPr>
            <p:cNvPr id="2" name="Round Same Side Corner Rectangle 80">
              <a:extLst>
                <a:ext uri="{FF2B5EF4-FFF2-40B4-BE49-F238E27FC236}">
                  <a16:creationId xmlns:a16="http://schemas.microsoft.com/office/drawing/2014/main" id="{190D9363-1A93-7117-3D10-833B9BE1D8F4}"/>
                </a:ext>
              </a:extLst>
            </p:cNvPr>
            <p:cNvSpPr/>
            <p:nvPr/>
          </p:nvSpPr>
          <p:spPr bwMode="auto">
            <a:xfrm rot="10800000">
              <a:off x="9509231" y="1676399"/>
              <a:ext cx="1745402" cy="4559408"/>
            </a:xfrm>
            <a:prstGeom prst="round2SameRect">
              <a:avLst>
                <a:gd name="adj1" fmla="val 17753"/>
                <a:gd name="adj2" fmla="val 15229"/>
              </a:avLst>
            </a:prstGeom>
            <a:noFill/>
            <a:ln w="17780" cap="rnd" cmpd="sng" algn="ctr">
              <a:gradFill flip="none" rotWithShape="1">
                <a:gsLst>
                  <a:gs pos="100000">
                    <a:srgbClr val="243A5E">
                      <a:alpha val="0"/>
                    </a:srgbClr>
                  </a:gs>
                  <a:gs pos="0">
                    <a:srgbClr val="0078D4"/>
                  </a:gs>
                </a:gsLst>
                <a:lin ang="2700000" scaled="1"/>
                <a:tileRect/>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9D84347-EC71-4507-FE1F-FA355F956E20}"/>
                </a:ext>
              </a:extLst>
            </p:cNvPr>
            <p:cNvSpPr/>
            <p:nvPr/>
          </p:nvSpPr>
          <p:spPr bwMode="auto">
            <a:xfrm>
              <a:off x="9705109" y="4737099"/>
              <a:ext cx="1442087" cy="443389"/>
            </a:xfrm>
            <a:prstGeom prst="roundRect">
              <a:avLst>
                <a:gd name="adj" fmla="val 5228"/>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t>Formats </a:t>
              </a:r>
              <a:b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br>
              <a: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t>the data</a:t>
              </a:r>
            </a:p>
          </p:txBody>
        </p:sp>
        <p:sp>
          <p:nvSpPr>
            <p:cNvPr id="33" name="TextBox 32">
              <a:extLst>
                <a:ext uri="{FF2B5EF4-FFF2-40B4-BE49-F238E27FC236}">
                  <a16:creationId xmlns:a16="http://schemas.microsoft.com/office/drawing/2014/main" id="{59799F30-88E8-12FE-7359-02F5157C60B3}"/>
                </a:ext>
              </a:extLst>
            </p:cNvPr>
            <p:cNvSpPr txBox="1"/>
            <p:nvPr/>
          </p:nvSpPr>
          <p:spPr>
            <a:xfrm>
              <a:off x="9705109" y="4122664"/>
              <a:ext cx="1442087" cy="448569"/>
            </a:xfrm>
            <a:prstGeom prst="roundRect">
              <a:avLst>
                <a:gd name="adj" fmla="val 50000"/>
              </a:avLst>
            </a:prstGeom>
            <a:solidFill>
              <a:srgbClr val="0078D4"/>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Response</a:t>
              </a:r>
            </a:p>
          </p:txBody>
        </p:sp>
      </p:grpSp>
      <p:grpSp>
        <p:nvGrpSpPr>
          <p:cNvPr id="57" name="Group 56">
            <a:extLst>
              <a:ext uri="{FF2B5EF4-FFF2-40B4-BE49-F238E27FC236}">
                <a16:creationId xmlns:a16="http://schemas.microsoft.com/office/drawing/2014/main" id="{9C14E548-4267-8916-94E9-595D18420AAA}"/>
              </a:ext>
            </a:extLst>
          </p:cNvPr>
          <p:cNvGrpSpPr/>
          <p:nvPr/>
        </p:nvGrpSpPr>
        <p:grpSpPr>
          <a:xfrm>
            <a:off x="8375188" y="1772019"/>
            <a:ext cx="2665076" cy="2184779"/>
            <a:chOff x="8375188" y="1772019"/>
            <a:chExt cx="2665076" cy="2184779"/>
          </a:xfrm>
        </p:grpSpPr>
        <p:cxnSp>
          <p:nvCxnSpPr>
            <p:cNvPr id="32" name="Straight Connector 31">
              <a:extLst>
                <a:ext uri="{FF2B5EF4-FFF2-40B4-BE49-F238E27FC236}">
                  <a16:creationId xmlns:a16="http://schemas.microsoft.com/office/drawing/2014/main" id="{0453AEB9-D9A1-85CE-8A25-456CB8171F7D}"/>
                </a:ext>
                <a:ext uri="{C183D7F6-B498-43B3-948B-1728B52AA6E4}">
                  <adec:decorative xmlns:adec="http://schemas.microsoft.com/office/drawing/2017/decorative" val="1"/>
                </a:ext>
              </a:extLst>
            </p:cNvPr>
            <p:cNvCxnSpPr>
              <a:cxnSpLocks/>
            </p:cNvCxnSpPr>
            <p:nvPr/>
          </p:nvCxnSpPr>
          <p:spPr>
            <a:xfrm flipV="1">
              <a:off x="10426152" y="2595890"/>
              <a:ext cx="0" cy="1360908"/>
            </a:xfrm>
            <a:prstGeom prst="line">
              <a:avLst/>
            </a:prstGeom>
            <a:noFill/>
            <a:ln w="22225" cap="flat" cmpd="sng" algn="ctr">
              <a:solidFill>
                <a:srgbClr val="0078D4"/>
              </a:solidFill>
              <a:prstDash val="sysDot"/>
              <a:headEnd type="none" w="med" len="med"/>
              <a:tailEnd type="arrow" w="med" len="sm"/>
            </a:ln>
            <a:effectLst/>
          </p:spPr>
        </p:cxnSp>
        <p:grpSp>
          <p:nvGrpSpPr>
            <p:cNvPr id="43" name="Group 42">
              <a:extLst>
                <a:ext uri="{FF2B5EF4-FFF2-40B4-BE49-F238E27FC236}">
                  <a16:creationId xmlns:a16="http://schemas.microsoft.com/office/drawing/2014/main" id="{8F5BB759-6C90-CD82-05A3-A7BCA272CF7B}"/>
                </a:ext>
              </a:extLst>
            </p:cNvPr>
            <p:cNvGrpSpPr/>
            <p:nvPr/>
          </p:nvGrpSpPr>
          <p:grpSpPr>
            <a:xfrm>
              <a:off x="8537130" y="1894152"/>
              <a:ext cx="2503134" cy="593700"/>
              <a:chOff x="8537130" y="1894152"/>
              <a:chExt cx="2503134" cy="593700"/>
            </a:xfrm>
          </p:grpSpPr>
          <p:sp>
            <p:nvSpPr>
              <p:cNvPr id="26" name="Rounded Rectangle 13">
                <a:extLst>
                  <a:ext uri="{FF2B5EF4-FFF2-40B4-BE49-F238E27FC236}">
                    <a16:creationId xmlns:a16="http://schemas.microsoft.com/office/drawing/2014/main" id="{7CE25AB7-BF94-F595-0D60-BF26D53958AF}"/>
                  </a:ext>
                </a:extLst>
              </p:cNvPr>
              <p:cNvSpPr/>
              <p:nvPr/>
            </p:nvSpPr>
            <p:spPr bwMode="auto">
              <a:xfrm rot="5400000">
                <a:off x="9519912" y="979711"/>
                <a:ext cx="451053" cy="2416617"/>
              </a:xfrm>
              <a:prstGeom prst="round2SameRect">
                <a:avLst>
                  <a:gd name="adj1" fmla="val 50000"/>
                  <a:gd name="adj2" fmla="val 0"/>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9589BB00-F370-52B7-31B4-C55E3522317F}"/>
                  </a:ext>
                </a:extLst>
              </p:cNvPr>
              <p:cNvSpPr/>
              <p:nvPr/>
            </p:nvSpPr>
            <p:spPr bwMode="auto">
              <a:xfrm>
                <a:off x="8626189" y="1894152"/>
                <a:ext cx="2414075" cy="593700"/>
              </a:xfrm>
              <a:prstGeom prst="roundRect">
                <a:avLst>
                  <a:gd name="adj" fmla="val 5228"/>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171450" marR="0" lvl="0" indent="-171450" algn="l" defTabSz="932472" rtl="0" eaLnBrk="1" fontAlgn="base" latinLnBrk="0" hangingPunct="1">
                  <a:lnSpc>
                    <a:spcPct val="100000"/>
                  </a:lnSpc>
                  <a:spcBef>
                    <a:spcPct val="0"/>
                  </a:spcBef>
                  <a:spcAft>
                    <a:spcPct val="0"/>
                  </a:spcAft>
                  <a:buClrTx/>
                  <a:buSzTx/>
                  <a:buFontTx/>
                  <a:buBlip>
                    <a:blip r:embed="rId3"/>
                  </a:buBlip>
                  <a:tabLst/>
                  <a:defRPr/>
                </a:pPr>
                <a:r>
                  <a:rPr kumimoji="0" lang="en-US" sz="1300" b="0" i="0" u="none" strike="noStrike" kern="0" cap="none" spc="0" normalizeH="0" baseline="0" noProof="0">
                    <a:ln>
                      <a:noFill/>
                    </a:ln>
                    <a:gradFill>
                      <a:gsLst>
                        <a:gs pos="0">
                          <a:srgbClr val="FFFFFF"/>
                        </a:gs>
                        <a:gs pos="100000">
                          <a:srgbClr val="FFFFFF"/>
                        </a:gs>
                      </a:gsLst>
                      <a:lin ang="0" scaled="0"/>
                    </a:gradFill>
                    <a:effectLst/>
                    <a:uLnTx/>
                    <a:uFillTx/>
                    <a:latin typeface="Segoe UI"/>
                    <a:ea typeface="+mn-ea"/>
                    <a:cs typeface="Segoe UI" pitchFamily="34" charset="0"/>
                  </a:rPr>
                  <a:t>Receives response</a:t>
                </a:r>
              </a:p>
            </p:txBody>
          </p:sp>
        </p:grpSp>
        <p:pic>
          <p:nvPicPr>
            <p:cNvPr id="28" name="Graphic 27">
              <a:extLst>
                <a:ext uri="{FF2B5EF4-FFF2-40B4-BE49-F238E27FC236}">
                  <a16:creationId xmlns:a16="http://schemas.microsoft.com/office/drawing/2014/main" id="{9848388A-449F-1C72-388E-FA8235D4EB2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75188" y="1772019"/>
              <a:ext cx="304430" cy="823871"/>
            </a:xfrm>
            <a:prstGeom prst="rect">
              <a:avLst/>
            </a:prstGeom>
          </p:spPr>
        </p:pic>
      </p:grpSp>
      <p:grpSp>
        <p:nvGrpSpPr>
          <p:cNvPr id="45" name="Group 44">
            <a:extLst>
              <a:ext uri="{FF2B5EF4-FFF2-40B4-BE49-F238E27FC236}">
                <a16:creationId xmlns:a16="http://schemas.microsoft.com/office/drawing/2014/main" id="{71FC265C-67E9-B229-76AA-07B8DFE1758B}"/>
              </a:ext>
            </a:extLst>
          </p:cNvPr>
          <p:cNvGrpSpPr/>
          <p:nvPr/>
        </p:nvGrpSpPr>
        <p:grpSpPr>
          <a:xfrm>
            <a:off x="397157" y="1214321"/>
            <a:ext cx="4518548" cy="2742477"/>
            <a:chOff x="397157" y="1214321"/>
            <a:chExt cx="4518548" cy="2742477"/>
          </a:xfrm>
        </p:grpSpPr>
        <p:cxnSp>
          <p:nvCxnSpPr>
            <p:cNvPr id="34" name="Straight Connector 33">
              <a:extLst>
                <a:ext uri="{FF2B5EF4-FFF2-40B4-BE49-F238E27FC236}">
                  <a16:creationId xmlns:a16="http://schemas.microsoft.com/office/drawing/2014/main" id="{C4AEFDAB-0BFF-BB7B-9195-FF998B42B0F0}"/>
                </a:ext>
                <a:ext uri="{C183D7F6-B498-43B3-948B-1728B52AA6E4}">
                  <adec:decorative xmlns:adec="http://schemas.microsoft.com/office/drawing/2017/decorative" val="1"/>
                </a:ext>
              </a:extLst>
            </p:cNvPr>
            <p:cNvCxnSpPr>
              <a:cxnSpLocks/>
            </p:cNvCxnSpPr>
            <p:nvPr/>
          </p:nvCxnSpPr>
          <p:spPr>
            <a:xfrm>
              <a:off x="3398453" y="2595890"/>
              <a:ext cx="0" cy="1360908"/>
            </a:xfrm>
            <a:prstGeom prst="line">
              <a:avLst/>
            </a:prstGeom>
            <a:noFill/>
            <a:ln w="22225" cap="flat" cmpd="sng" algn="ctr">
              <a:solidFill>
                <a:srgbClr val="0078D4"/>
              </a:solidFill>
              <a:prstDash val="sysDot"/>
              <a:headEnd type="none" w="med" len="med"/>
              <a:tailEnd type="arrow" w="med" len="sm"/>
            </a:ln>
            <a:effectLst/>
          </p:spPr>
        </p:cxnSp>
        <p:sp>
          <p:nvSpPr>
            <p:cNvPr id="22" name="Round Same Side Corner Rectangle 6">
              <a:extLst>
                <a:ext uri="{FF2B5EF4-FFF2-40B4-BE49-F238E27FC236}">
                  <a16:creationId xmlns:a16="http://schemas.microsoft.com/office/drawing/2014/main" id="{3D38BE93-8D00-8B9D-7DD0-264BBDAC506C}"/>
                </a:ext>
              </a:extLst>
            </p:cNvPr>
            <p:cNvSpPr/>
            <p:nvPr/>
          </p:nvSpPr>
          <p:spPr bwMode="auto">
            <a:xfrm rot="5400000">
              <a:off x="3472061" y="978188"/>
              <a:ext cx="475753" cy="2411535"/>
            </a:xfrm>
            <a:prstGeom prst="round2SameRect">
              <a:avLst>
                <a:gd name="adj1" fmla="val 50000"/>
                <a:gd name="adj2" fmla="val 0"/>
              </a:avLst>
            </a:prstGeom>
            <a:solidFill>
              <a:srgbClr val="FFFFFF"/>
            </a:solidFill>
            <a:ln w="9525" cap="flat" cmpd="sng" algn="ctr">
              <a:noFill/>
              <a:prstDash val="solid"/>
              <a:headEnd type="none" w="med" len="med"/>
              <a:tailEnd type="none" w="med" len="med"/>
            </a:ln>
            <a:effectLst>
              <a:outerShdw blurRad="212736" dist="38100" dir="5400000" sx="105000" sy="105000" algn="t" rotWithShape="0">
                <a:prstClr val="black">
                  <a:alpha val="39428"/>
                </a:prstClr>
              </a:outerShdw>
            </a:effectLst>
          </p:spPr>
          <p:txBody>
            <a:bodyPr rot="0" spcFirstLastPara="0" vertOverflow="overflow" horzOverflow="overflow" vert="vert270" wrap="square" lIns="91440" tIns="91440" rIns="91440" bIns="18288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Submits a prompt</a:t>
              </a:r>
            </a:p>
          </p:txBody>
        </p:sp>
        <p:grpSp>
          <p:nvGrpSpPr>
            <p:cNvPr id="15" name="Group 14">
              <a:extLst>
                <a:ext uri="{FF2B5EF4-FFF2-40B4-BE49-F238E27FC236}">
                  <a16:creationId xmlns:a16="http://schemas.microsoft.com/office/drawing/2014/main" id="{166556AE-C6B0-280F-D782-85DAB2C39141}"/>
                </a:ext>
              </a:extLst>
            </p:cNvPr>
            <p:cNvGrpSpPr/>
            <p:nvPr/>
          </p:nvGrpSpPr>
          <p:grpSpPr>
            <a:xfrm>
              <a:off x="397157" y="1214321"/>
              <a:ext cx="2092252" cy="2103101"/>
              <a:chOff x="3959804" y="1941189"/>
              <a:chExt cx="1724760" cy="1724760"/>
            </a:xfrm>
          </p:grpSpPr>
          <p:grpSp>
            <p:nvGrpSpPr>
              <p:cNvPr id="16" name="Group 15">
                <a:extLst>
                  <a:ext uri="{FF2B5EF4-FFF2-40B4-BE49-F238E27FC236}">
                    <a16:creationId xmlns:a16="http://schemas.microsoft.com/office/drawing/2014/main" id="{5D982CB1-43EF-4D6E-354D-43F1E792DDA9}"/>
                  </a:ext>
                </a:extLst>
              </p:cNvPr>
              <p:cNvGrpSpPr/>
              <p:nvPr/>
            </p:nvGrpSpPr>
            <p:grpSpPr>
              <a:xfrm>
                <a:off x="3959804" y="1941189"/>
                <a:ext cx="1724760" cy="1724760"/>
                <a:chOff x="3652163" y="2059918"/>
                <a:chExt cx="2124297" cy="2124297"/>
              </a:xfrm>
            </p:grpSpPr>
            <p:sp>
              <p:nvSpPr>
                <p:cNvPr id="19" name="Oval 18">
                  <a:extLst>
                    <a:ext uri="{FF2B5EF4-FFF2-40B4-BE49-F238E27FC236}">
                      <a16:creationId xmlns:a16="http://schemas.microsoft.com/office/drawing/2014/main" id="{CDEDC077-6E9E-9899-E80B-A5CC10FED31B}"/>
                    </a:ext>
                  </a:extLst>
                </p:cNvPr>
                <p:cNvSpPr/>
                <p:nvPr/>
              </p:nvSpPr>
              <p:spPr bwMode="auto">
                <a:xfrm rot="16200000">
                  <a:off x="3652163" y="2059918"/>
                  <a:ext cx="2124297" cy="2124297"/>
                </a:xfrm>
                <a:prstGeom prst="ellipse">
                  <a:avLst/>
                </a:prstGeom>
                <a:gradFill flip="none" rotWithShape="1">
                  <a:gsLst>
                    <a:gs pos="0">
                      <a:srgbClr val="000000"/>
                    </a:gs>
                    <a:gs pos="60000">
                      <a:srgbClr val="243A5E">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8841754A-1422-DEE4-A4D7-62350EBE0740}"/>
                    </a:ext>
                    <a:ext uri="{C183D7F6-B498-43B3-948B-1728B52AA6E4}">
                      <adec:decorative xmlns:adec="http://schemas.microsoft.com/office/drawing/2017/decorative" val="1"/>
                    </a:ext>
                  </a:extLst>
                </p:cNvPr>
                <p:cNvSpPr/>
                <p:nvPr/>
              </p:nvSpPr>
              <p:spPr bwMode="auto">
                <a:xfrm>
                  <a:off x="4268044" y="2675800"/>
                  <a:ext cx="892534" cy="892534"/>
                </a:xfrm>
                <a:prstGeom prst="ellipse">
                  <a:avLst/>
                </a:prstGeom>
                <a:noFill/>
                <a:ln w="15875" cap="rnd">
                  <a:solidFill>
                    <a:srgbClr val="0078D4">
                      <a:alpha val="50000"/>
                    </a:srgbClr>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51304" rtl="0" eaLnBrk="1" fontAlgn="auto" latinLnBrk="0" hangingPunct="1">
                    <a:lnSpc>
                      <a:spcPct val="100000"/>
                    </a:lnSpc>
                    <a:spcBef>
                      <a:spcPct val="20000"/>
                    </a:spcBef>
                    <a:spcAft>
                      <a:spcPts val="0"/>
                    </a:spcAft>
                    <a:buClrTx/>
                    <a:buSzPct val="90000"/>
                    <a:buFontTx/>
                    <a:buNone/>
                    <a:tabLst/>
                    <a:defRPr/>
                  </a:pPr>
                  <a:endParaRPr kumimoji="0" lang="en-US" sz="1100" b="1" i="0" u="none" strike="noStrike" kern="0" cap="none" spc="0" normalizeH="0" baseline="0" noProof="0">
                    <a:ln>
                      <a:noFill/>
                    </a:ln>
                    <a:gradFill>
                      <a:gsLst>
                        <a:gs pos="0">
                          <a:srgbClr val="FFFFFF"/>
                        </a:gs>
                        <a:gs pos="100000">
                          <a:srgbClr val="FFFFFF"/>
                        </a:gs>
                      </a:gsLst>
                      <a:path path="circle">
                        <a:fillToRect r="100000" b="100000"/>
                      </a:path>
                    </a:gradFill>
                    <a:effectLst/>
                    <a:uLnTx/>
                    <a:uFillTx/>
                    <a:latin typeface="Segoe UI" panose="020B0502040204020203" pitchFamily="34" charset="0"/>
                    <a:ea typeface="+mn-ea"/>
                    <a:cs typeface="+mn-cs"/>
                  </a:endParaRPr>
                </a:p>
              </p:txBody>
            </p:sp>
          </p:grpSp>
          <p:sp>
            <p:nvSpPr>
              <p:cNvPr id="17" name="people_4">
                <a:extLst>
                  <a:ext uri="{FF2B5EF4-FFF2-40B4-BE49-F238E27FC236}">
                    <a16:creationId xmlns:a16="http://schemas.microsoft.com/office/drawing/2014/main" id="{8457BE5D-A68E-8E33-6709-16DB97C6E395}"/>
                  </a:ext>
                  <a:ext uri="{C183D7F6-B498-43B3-948B-1728B52AA6E4}">
                    <adec:decorative xmlns:adec="http://schemas.microsoft.com/office/drawing/2017/decorative" val="1"/>
                  </a:ext>
                </a:extLst>
              </p:cNvPr>
              <p:cNvSpPr>
                <a:spLocks noChangeAspect="1" noEditPoints="1"/>
              </p:cNvSpPr>
              <p:nvPr/>
            </p:nvSpPr>
            <p:spPr bwMode="auto">
              <a:xfrm>
                <a:off x="4681053" y="2635776"/>
                <a:ext cx="293991" cy="328676"/>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8BA9E70C-0499-18DC-6E4F-9EAC6547456A}"/>
                  </a:ext>
                </a:extLst>
              </p:cNvPr>
              <p:cNvSpPr txBox="1"/>
              <p:nvPr/>
            </p:nvSpPr>
            <p:spPr>
              <a:xfrm>
                <a:off x="4391709" y="3214249"/>
                <a:ext cx="917308" cy="23978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a:ln>
                      <a:noFill/>
                    </a:ln>
                    <a:solidFill>
                      <a:srgbClr val="002060"/>
                    </a:solidFill>
                    <a:effectLst/>
                    <a:uLnTx/>
                    <a:uFillTx/>
                    <a:latin typeface="Segoe UI Semibold"/>
                    <a:ea typeface="+mn-ea"/>
                    <a:cs typeface="Segoe UI" panose="020B0502040204020203" pitchFamily="34" charset="0"/>
                  </a:rPr>
                  <a:t>Human</a:t>
                </a:r>
              </a:p>
            </p:txBody>
          </p:sp>
        </p:grpSp>
        <p:pic>
          <p:nvPicPr>
            <p:cNvPr id="23" name="Graphic 22">
              <a:extLst>
                <a:ext uri="{FF2B5EF4-FFF2-40B4-BE49-F238E27FC236}">
                  <a16:creationId xmlns:a16="http://schemas.microsoft.com/office/drawing/2014/main" id="{F519375A-0DC0-FFE3-9979-D3D5D43934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9450" y="1777068"/>
              <a:ext cx="304431" cy="823871"/>
            </a:xfrm>
            <a:prstGeom prst="rect">
              <a:avLst/>
            </a:prstGeom>
          </p:spPr>
        </p:pic>
      </p:grpSp>
      <p:grpSp>
        <p:nvGrpSpPr>
          <p:cNvPr id="51" name="Group 50">
            <a:extLst>
              <a:ext uri="{FF2B5EF4-FFF2-40B4-BE49-F238E27FC236}">
                <a16:creationId xmlns:a16="http://schemas.microsoft.com/office/drawing/2014/main" id="{AD04CB44-ED1C-F091-1E1E-422DD409578D}"/>
              </a:ext>
            </a:extLst>
          </p:cNvPr>
          <p:cNvGrpSpPr/>
          <p:nvPr/>
        </p:nvGrpSpPr>
        <p:grpSpPr>
          <a:xfrm>
            <a:off x="2525754" y="3010389"/>
            <a:ext cx="1745402" cy="3225419"/>
            <a:chOff x="2525754" y="3010389"/>
            <a:chExt cx="1745402" cy="3225419"/>
          </a:xfrm>
        </p:grpSpPr>
        <p:sp>
          <p:nvSpPr>
            <p:cNvPr id="14" name="Round Same Side Corner Rectangle 21">
              <a:extLst>
                <a:ext uri="{FF2B5EF4-FFF2-40B4-BE49-F238E27FC236}">
                  <a16:creationId xmlns:a16="http://schemas.microsoft.com/office/drawing/2014/main" id="{9D2C1A8A-FDAD-59DD-6324-57C7CC9C0879}"/>
                </a:ext>
              </a:extLst>
            </p:cNvPr>
            <p:cNvSpPr/>
            <p:nvPr/>
          </p:nvSpPr>
          <p:spPr bwMode="auto">
            <a:xfrm rot="10800000">
              <a:off x="2525754" y="3010389"/>
              <a:ext cx="1745402" cy="3225419"/>
            </a:xfrm>
            <a:prstGeom prst="round2SameRect">
              <a:avLst>
                <a:gd name="adj1" fmla="val 17753"/>
                <a:gd name="adj2" fmla="val 0"/>
              </a:avLst>
            </a:prstGeom>
            <a:noFill/>
            <a:ln w="17780" cap="flat" cmpd="sng" algn="ctr">
              <a:gradFill>
                <a:gsLst>
                  <a:gs pos="100000">
                    <a:srgbClr val="243A5E">
                      <a:alpha val="0"/>
                    </a:srgbClr>
                  </a:gs>
                  <a:gs pos="0">
                    <a:srgbClr val="0078D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4229527F-436B-14B8-57BE-99B422E2C6A8}"/>
                </a:ext>
              </a:extLst>
            </p:cNvPr>
            <p:cNvSpPr txBox="1"/>
            <p:nvPr/>
          </p:nvSpPr>
          <p:spPr>
            <a:xfrm>
              <a:off x="2677410" y="4122664"/>
              <a:ext cx="1442087" cy="448569"/>
            </a:xfrm>
            <a:prstGeom prst="roundRect">
              <a:avLst>
                <a:gd name="adj" fmla="val 50000"/>
              </a:avLst>
            </a:prstGeom>
            <a:solidFill>
              <a:srgbClr val="0078D4"/>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Orchestrator</a:t>
              </a:r>
            </a:p>
          </p:txBody>
        </p:sp>
        <p:sp>
          <p:nvSpPr>
            <p:cNvPr id="24" name="TextBox 23">
              <a:extLst>
                <a:ext uri="{FF2B5EF4-FFF2-40B4-BE49-F238E27FC236}">
                  <a16:creationId xmlns:a16="http://schemas.microsoft.com/office/drawing/2014/main" id="{8F8978EA-964E-1955-6D18-4B712E4868CA}"/>
                </a:ext>
              </a:extLst>
            </p:cNvPr>
            <p:cNvSpPr txBox="1"/>
            <p:nvPr/>
          </p:nvSpPr>
          <p:spPr>
            <a:xfrm>
              <a:off x="2619935" y="4737099"/>
              <a:ext cx="1557036" cy="76944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002060"/>
                  </a:solidFill>
                  <a:effectLst/>
                  <a:uLnTx/>
                  <a:uFillTx/>
                  <a:latin typeface="Segoe UI"/>
                  <a:ea typeface="+mn-ea"/>
                  <a:cs typeface="Segoe UI" pitchFamily="34" charset="0"/>
                </a:rPr>
                <a:t>Determines initial context and builds a plan using all the available skills</a:t>
              </a:r>
            </a:p>
          </p:txBody>
        </p:sp>
      </p:grpSp>
      <p:grpSp>
        <p:nvGrpSpPr>
          <p:cNvPr id="52" name="Group 51">
            <a:extLst>
              <a:ext uri="{FF2B5EF4-FFF2-40B4-BE49-F238E27FC236}">
                <a16:creationId xmlns:a16="http://schemas.microsoft.com/office/drawing/2014/main" id="{997CE9BD-C38F-EDFA-C239-48D27F24869F}"/>
              </a:ext>
            </a:extLst>
          </p:cNvPr>
          <p:cNvGrpSpPr/>
          <p:nvPr/>
        </p:nvGrpSpPr>
        <p:grpSpPr>
          <a:xfrm>
            <a:off x="4281031" y="3956798"/>
            <a:ext cx="1745402" cy="2279012"/>
            <a:chOff x="4281031" y="3956798"/>
            <a:chExt cx="1745402" cy="2279012"/>
          </a:xfrm>
        </p:grpSpPr>
        <p:sp>
          <p:nvSpPr>
            <p:cNvPr id="9" name="TextBox 8">
              <a:extLst>
                <a:ext uri="{FF2B5EF4-FFF2-40B4-BE49-F238E27FC236}">
                  <a16:creationId xmlns:a16="http://schemas.microsoft.com/office/drawing/2014/main" id="{F464BADD-A85C-F626-213A-02A713183D7D}"/>
                </a:ext>
              </a:extLst>
            </p:cNvPr>
            <p:cNvSpPr txBox="1"/>
            <p:nvPr/>
          </p:nvSpPr>
          <p:spPr>
            <a:xfrm>
              <a:off x="4432688" y="4122664"/>
              <a:ext cx="1442087" cy="448569"/>
            </a:xfrm>
            <a:prstGeom prst="roundRect">
              <a:avLst>
                <a:gd name="adj" fmla="val 50000"/>
              </a:avLst>
            </a:prstGeom>
            <a:solidFill>
              <a:srgbClr val="0078D4"/>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Build Context</a:t>
              </a:r>
            </a:p>
          </p:txBody>
        </p:sp>
        <p:sp>
          <p:nvSpPr>
            <p:cNvPr id="10" name="Rectangle: Rounded Corners 9">
              <a:extLst>
                <a:ext uri="{FF2B5EF4-FFF2-40B4-BE49-F238E27FC236}">
                  <a16:creationId xmlns:a16="http://schemas.microsoft.com/office/drawing/2014/main" id="{155EE56A-0C47-1C23-21AE-E3E1219E9744}"/>
                </a:ext>
              </a:extLst>
            </p:cNvPr>
            <p:cNvSpPr/>
            <p:nvPr/>
          </p:nvSpPr>
          <p:spPr bwMode="auto">
            <a:xfrm>
              <a:off x="4398895" y="4737099"/>
              <a:ext cx="1509673" cy="965954"/>
            </a:xfrm>
            <a:prstGeom prst="roundRect">
              <a:avLst>
                <a:gd name="adj" fmla="val 5228"/>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t>Executes the </a:t>
              </a:r>
              <a:b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br>
              <a: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t>plan to get the required data context to answer the prompt</a:t>
              </a:r>
            </a:p>
          </p:txBody>
        </p:sp>
        <p:sp>
          <p:nvSpPr>
            <p:cNvPr id="30" name="Round Same Side Corner Rectangle 68">
              <a:extLst>
                <a:ext uri="{FF2B5EF4-FFF2-40B4-BE49-F238E27FC236}">
                  <a16:creationId xmlns:a16="http://schemas.microsoft.com/office/drawing/2014/main" id="{6BAFB7E9-36B4-C677-7A7B-41CC03DE2968}"/>
                </a:ext>
              </a:extLst>
            </p:cNvPr>
            <p:cNvSpPr/>
            <p:nvPr/>
          </p:nvSpPr>
          <p:spPr bwMode="auto">
            <a:xfrm>
              <a:off x="4281031" y="3956798"/>
              <a:ext cx="1745402" cy="2279012"/>
            </a:xfrm>
            <a:prstGeom prst="round2SameRect">
              <a:avLst>
                <a:gd name="adj1" fmla="val 17753"/>
                <a:gd name="adj2" fmla="val 0"/>
              </a:avLst>
            </a:prstGeom>
            <a:noFill/>
            <a:ln w="17780" cap="flat" cmpd="sng" algn="ctr">
              <a:gradFill>
                <a:gsLst>
                  <a:gs pos="100000">
                    <a:srgbClr val="243A5E">
                      <a:alpha val="0"/>
                    </a:srgbClr>
                  </a:gs>
                  <a:gs pos="0">
                    <a:srgbClr val="0078D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C0C654AE-8100-6EBE-2AAE-C08267776F78}"/>
              </a:ext>
            </a:extLst>
          </p:cNvPr>
          <p:cNvGrpSpPr/>
          <p:nvPr/>
        </p:nvGrpSpPr>
        <p:grpSpPr>
          <a:xfrm>
            <a:off x="7771706" y="3956798"/>
            <a:ext cx="1745402" cy="2279012"/>
            <a:chOff x="7771706" y="3956798"/>
            <a:chExt cx="1745402" cy="2279012"/>
          </a:xfrm>
        </p:grpSpPr>
        <p:sp>
          <p:nvSpPr>
            <p:cNvPr id="11" name="TextBox 10">
              <a:extLst>
                <a:ext uri="{FF2B5EF4-FFF2-40B4-BE49-F238E27FC236}">
                  <a16:creationId xmlns:a16="http://schemas.microsoft.com/office/drawing/2014/main" id="{58849561-0107-92DB-C761-82D723B113C3}"/>
                </a:ext>
              </a:extLst>
            </p:cNvPr>
            <p:cNvSpPr txBox="1"/>
            <p:nvPr/>
          </p:nvSpPr>
          <p:spPr>
            <a:xfrm>
              <a:off x="7949832" y="4122664"/>
              <a:ext cx="1442087" cy="448569"/>
            </a:xfrm>
            <a:prstGeom prst="roundRect">
              <a:avLst>
                <a:gd name="adj" fmla="val 50000"/>
              </a:avLst>
            </a:prstGeom>
            <a:solidFill>
              <a:srgbClr val="0078D4"/>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Responding</a:t>
              </a:r>
            </a:p>
          </p:txBody>
        </p:sp>
        <p:sp>
          <p:nvSpPr>
            <p:cNvPr id="12" name="Rectangle: Rounded Corners 11">
              <a:extLst>
                <a:ext uri="{FF2B5EF4-FFF2-40B4-BE49-F238E27FC236}">
                  <a16:creationId xmlns:a16="http://schemas.microsoft.com/office/drawing/2014/main" id="{2A072F42-A5F5-147A-8DBD-91C69D3A6B18}"/>
                </a:ext>
              </a:extLst>
            </p:cNvPr>
            <p:cNvSpPr/>
            <p:nvPr/>
          </p:nvSpPr>
          <p:spPr bwMode="auto">
            <a:xfrm>
              <a:off x="7901803" y="4770553"/>
              <a:ext cx="1538145" cy="791766"/>
            </a:xfrm>
            <a:prstGeom prst="roundRect">
              <a:avLst>
                <a:gd name="adj" fmla="val 5228"/>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t>Combines </a:t>
              </a:r>
              <a:b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br>
              <a: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t>all data and context and the model will work out a response</a:t>
              </a:r>
            </a:p>
          </p:txBody>
        </p:sp>
        <p:sp>
          <p:nvSpPr>
            <p:cNvPr id="35" name="Round Same Side Corner Rectangle 68">
              <a:extLst>
                <a:ext uri="{FF2B5EF4-FFF2-40B4-BE49-F238E27FC236}">
                  <a16:creationId xmlns:a16="http://schemas.microsoft.com/office/drawing/2014/main" id="{2D38E6F9-752D-9F09-8048-A83EC130FCDB}"/>
                </a:ext>
              </a:extLst>
            </p:cNvPr>
            <p:cNvSpPr/>
            <p:nvPr/>
          </p:nvSpPr>
          <p:spPr bwMode="auto">
            <a:xfrm>
              <a:off x="7771706" y="3956798"/>
              <a:ext cx="1745402" cy="2279012"/>
            </a:xfrm>
            <a:prstGeom prst="round2SameRect">
              <a:avLst>
                <a:gd name="adj1" fmla="val 17753"/>
                <a:gd name="adj2" fmla="val 0"/>
              </a:avLst>
            </a:prstGeom>
            <a:noFill/>
            <a:ln w="17780" cap="flat" cmpd="sng" algn="ctr">
              <a:gradFill>
                <a:gsLst>
                  <a:gs pos="100000">
                    <a:srgbClr val="243A5E">
                      <a:alpha val="0"/>
                    </a:srgbClr>
                  </a:gs>
                  <a:gs pos="0">
                    <a:srgbClr val="0078D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1B2B5331-225C-30F1-E5C5-38C851701FFE}"/>
              </a:ext>
            </a:extLst>
          </p:cNvPr>
          <p:cNvGrpSpPr/>
          <p:nvPr/>
        </p:nvGrpSpPr>
        <p:grpSpPr>
          <a:xfrm>
            <a:off x="6011903" y="4132704"/>
            <a:ext cx="1745402" cy="2103104"/>
            <a:chOff x="6011903" y="4132704"/>
            <a:chExt cx="1745402" cy="2103104"/>
          </a:xfrm>
        </p:grpSpPr>
        <p:sp>
          <p:nvSpPr>
            <p:cNvPr id="31" name="Round Same Side Corner Rectangle 69">
              <a:extLst>
                <a:ext uri="{FF2B5EF4-FFF2-40B4-BE49-F238E27FC236}">
                  <a16:creationId xmlns:a16="http://schemas.microsoft.com/office/drawing/2014/main" id="{1B222A8F-812F-33E7-F27A-ACD16DCA6D2F}"/>
                </a:ext>
              </a:extLst>
            </p:cNvPr>
            <p:cNvSpPr/>
            <p:nvPr/>
          </p:nvSpPr>
          <p:spPr bwMode="auto">
            <a:xfrm rot="10800000">
              <a:off x="6011903" y="4132704"/>
              <a:ext cx="1745402" cy="2103104"/>
            </a:xfrm>
            <a:prstGeom prst="round2SameRect">
              <a:avLst>
                <a:gd name="adj1" fmla="val 17753"/>
                <a:gd name="adj2" fmla="val 0"/>
              </a:avLst>
            </a:prstGeom>
            <a:noFill/>
            <a:ln w="17780" cap="flat" cmpd="sng" algn="ctr">
              <a:gradFill>
                <a:gsLst>
                  <a:gs pos="100000">
                    <a:srgbClr val="243A5E">
                      <a:alpha val="0"/>
                    </a:srgbClr>
                  </a:gs>
                  <a:gs pos="0">
                    <a:srgbClr val="0078D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00B70B11-AEC4-C448-1ABB-9235142C6AA3}"/>
                </a:ext>
              </a:extLst>
            </p:cNvPr>
            <p:cNvSpPr txBox="1"/>
            <p:nvPr/>
          </p:nvSpPr>
          <p:spPr>
            <a:xfrm>
              <a:off x="6177961" y="4163453"/>
              <a:ext cx="1442087" cy="367873"/>
            </a:xfrm>
            <a:prstGeom prst="roundRect">
              <a:avLst>
                <a:gd name="adj" fmla="val 50000"/>
              </a:avLst>
            </a:prstGeom>
            <a:solidFill>
              <a:srgbClr val="0078D4"/>
            </a:solid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Plugins</a:t>
              </a:r>
            </a:p>
          </p:txBody>
        </p:sp>
        <p:sp>
          <p:nvSpPr>
            <p:cNvPr id="48" name="Rectangle: Rounded Corners 47">
              <a:extLst>
                <a:ext uri="{FF2B5EF4-FFF2-40B4-BE49-F238E27FC236}">
                  <a16:creationId xmlns:a16="http://schemas.microsoft.com/office/drawing/2014/main" id="{160A06F6-7A5D-EA59-A5EC-0CA35E3B8248}"/>
                </a:ext>
              </a:extLst>
            </p:cNvPr>
            <p:cNvSpPr/>
            <p:nvPr/>
          </p:nvSpPr>
          <p:spPr bwMode="auto">
            <a:xfrm>
              <a:off x="6156695" y="4737099"/>
              <a:ext cx="1538145" cy="617577"/>
            </a:xfrm>
            <a:prstGeom prst="roundRect">
              <a:avLst>
                <a:gd name="adj" fmla="val 5228"/>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002060"/>
                  </a:solidFill>
                  <a:effectLst/>
                  <a:uLnTx/>
                  <a:uFillTx/>
                  <a:latin typeface="Segoe UI"/>
                  <a:ea typeface="+mn-ea"/>
                  <a:cs typeface="Segoe UI" pitchFamily="34" charset="0"/>
                </a:rPr>
                <a:t>Analyzes all data and patterns to provide intelligent insights</a:t>
              </a:r>
            </a:p>
          </p:txBody>
        </p:sp>
      </p:grpSp>
      <p:grpSp>
        <p:nvGrpSpPr>
          <p:cNvPr id="50" name="Group 49">
            <a:extLst>
              <a:ext uri="{FF2B5EF4-FFF2-40B4-BE49-F238E27FC236}">
                <a16:creationId xmlns:a16="http://schemas.microsoft.com/office/drawing/2014/main" id="{1A5540BB-58FB-B61A-5271-530CE1C28D6C}"/>
              </a:ext>
            </a:extLst>
          </p:cNvPr>
          <p:cNvGrpSpPr/>
          <p:nvPr/>
        </p:nvGrpSpPr>
        <p:grpSpPr>
          <a:xfrm>
            <a:off x="397158" y="3669685"/>
            <a:ext cx="2092252" cy="2104027"/>
            <a:chOff x="397158" y="3669685"/>
            <a:chExt cx="2092252" cy="2104027"/>
          </a:xfrm>
        </p:grpSpPr>
        <p:grpSp>
          <p:nvGrpSpPr>
            <p:cNvPr id="37" name="Group 36">
              <a:extLst>
                <a:ext uri="{FF2B5EF4-FFF2-40B4-BE49-F238E27FC236}">
                  <a16:creationId xmlns:a16="http://schemas.microsoft.com/office/drawing/2014/main" id="{4BF6CD31-BE81-C717-FA14-80F200234D8C}"/>
                </a:ext>
              </a:extLst>
            </p:cNvPr>
            <p:cNvGrpSpPr/>
            <p:nvPr/>
          </p:nvGrpSpPr>
          <p:grpSpPr>
            <a:xfrm>
              <a:off x="397158" y="3669685"/>
              <a:ext cx="2092252" cy="2104027"/>
              <a:chOff x="1247775" y="3807914"/>
              <a:chExt cx="2092252" cy="2104027"/>
            </a:xfrm>
          </p:grpSpPr>
          <p:sp>
            <p:nvSpPr>
              <p:cNvPr id="4" name="Oval 3">
                <a:extLst>
                  <a:ext uri="{FF2B5EF4-FFF2-40B4-BE49-F238E27FC236}">
                    <a16:creationId xmlns:a16="http://schemas.microsoft.com/office/drawing/2014/main" id="{084EE83D-671E-8F73-E252-508C030E08CF}"/>
                  </a:ext>
                </a:extLst>
              </p:cNvPr>
              <p:cNvSpPr/>
              <p:nvPr/>
            </p:nvSpPr>
            <p:spPr bwMode="auto">
              <a:xfrm rot="16200000">
                <a:off x="1242350" y="3813339"/>
                <a:ext cx="2103101" cy="2092252"/>
              </a:xfrm>
              <a:prstGeom prst="ellipse">
                <a:avLst/>
              </a:prstGeom>
              <a:gradFill flip="none" rotWithShape="1">
                <a:gsLst>
                  <a:gs pos="0">
                    <a:srgbClr val="000000"/>
                  </a:gs>
                  <a:gs pos="60000">
                    <a:srgbClr val="243A5E">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8478A81C-E9DA-C5AB-5F45-F0814184C11C}"/>
                  </a:ext>
                </a:extLst>
              </p:cNvPr>
              <p:cNvSpPr txBox="1"/>
              <p:nvPr/>
            </p:nvSpPr>
            <p:spPr>
              <a:xfrm>
                <a:off x="1500774" y="5419498"/>
                <a:ext cx="1586253"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002060"/>
                    </a:solidFill>
                    <a:effectLst/>
                    <a:uLnTx/>
                    <a:uFillTx/>
                    <a:latin typeface="Segoe UI Semibold"/>
                    <a:ea typeface="+mn-ea"/>
                    <a:cs typeface="Segoe UI" panose="020B0502040204020203" pitchFamily="34" charset="0"/>
                  </a:rPr>
                  <a:t>Copilot for Security</a:t>
                </a:r>
              </a:p>
            </p:txBody>
          </p:sp>
        </p:grpSp>
        <p:pic>
          <p:nvPicPr>
            <p:cNvPr id="27" name="Picture 26" descr="A rainbow colored logo on a black background&#10;&#10;Description automatically generated">
              <a:extLst>
                <a:ext uri="{FF2B5EF4-FFF2-40B4-BE49-F238E27FC236}">
                  <a16:creationId xmlns:a16="http://schemas.microsoft.com/office/drawing/2014/main" id="{E156A722-4785-C6CF-5CCB-29603098413F}"/>
                </a:ext>
              </a:extLst>
            </p:cNvPr>
            <p:cNvPicPr>
              <a:picLocks noChangeAspect="1"/>
            </p:cNvPicPr>
            <p:nvPr/>
          </p:nvPicPr>
          <p:blipFill>
            <a:blip r:embed="rId6"/>
            <a:stretch>
              <a:fillRect/>
            </a:stretch>
          </p:blipFill>
          <p:spPr>
            <a:xfrm>
              <a:off x="1005904" y="4260003"/>
              <a:ext cx="876913" cy="876913"/>
            </a:xfrm>
            <a:prstGeom prst="rect">
              <a:avLst/>
            </a:prstGeom>
          </p:spPr>
        </p:pic>
      </p:grpSp>
    </p:spTree>
    <p:extLst>
      <p:ext uri="{BB962C8B-B14F-4D97-AF65-F5344CB8AC3E}">
        <p14:creationId xmlns:p14="http://schemas.microsoft.com/office/powerpoint/2010/main" val="419385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1000"/>
                                        <p:tgtEl>
                                          <p:spTgt spid="45"/>
                                        </p:tgtEl>
                                      </p:cBhvr>
                                    </p:animEffect>
                                    <p:anim calcmode="lin" valueType="num">
                                      <p:cBhvr>
                                        <p:cTn id="12" dur="1000" fill="hold"/>
                                        <p:tgtEl>
                                          <p:spTgt spid="45"/>
                                        </p:tgtEl>
                                        <p:attrNameLst>
                                          <p:attrName>ppt_x</p:attrName>
                                        </p:attrNameLst>
                                      </p:cBhvr>
                                      <p:tavLst>
                                        <p:tav tm="0">
                                          <p:val>
                                            <p:strVal val="#ppt_x"/>
                                          </p:val>
                                        </p:tav>
                                        <p:tav tm="100000">
                                          <p:val>
                                            <p:strVal val="#ppt_x"/>
                                          </p:val>
                                        </p:tav>
                                      </p:tavLst>
                                    </p:anim>
                                    <p:anim calcmode="lin" valueType="num">
                                      <p:cBhvr>
                                        <p:cTn id="13" dur="1000" fill="hold"/>
                                        <p:tgtEl>
                                          <p:spTgt spid="45"/>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750"/>
                                        <p:tgtEl>
                                          <p:spTgt spid="50"/>
                                        </p:tgtEl>
                                      </p:cBhvr>
                                    </p:animEffect>
                                    <p:anim calcmode="lin" valueType="num">
                                      <p:cBhvr>
                                        <p:cTn id="18" dur="750" fill="hold"/>
                                        <p:tgtEl>
                                          <p:spTgt spid="50"/>
                                        </p:tgtEl>
                                        <p:attrNameLst>
                                          <p:attrName>ppt_x</p:attrName>
                                        </p:attrNameLst>
                                      </p:cBhvr>
                                      <p:tavLst>
                                        <p:tav tm="0">
                                          <p:val>
                                            <p:strVal val="#ppt_x"/>
                                          </p:val>
                                        </p:tav>
                                        <p:tav tm="100000">
                                          <p:val>
                                            <p:strVal val="#ppt_x"/>
                                          </p:val>
                                        </p:tav>
                                      </p:tavLst>
                                    </p:anim>
                                    <p:anim calcmode="lin" valueType="num">
                                      <p:cBhvr>
                                        <p:cTn id="19" dur="750" fill="hold"/>
                                        <p:tgtEl>
                                          <p:spTgt spid="50"/>
                                        </p:tgtEl>
                                        <p:attrNameLst>
                                          <p:attrName>ppt_y</p:attrName>
                                        </p:attrNameLst>
                                      </p:cBhvr>
                                      <p:tavLst>
                                        <p:tav tm="0">
                                          <p:val>
                                            <p:strVal val="#ppt_y+.1"/>
                                          </p:val>
                                        </p:tav>
                                        <p:tav tm="100000">
                                          <p:val>
                                            <p:strVal val="#ppt_y"/>
                                          </p:val>
                                        </p:tav>
                                      </p:tavLst>
                                    </p:anim>
                                  </p:childTnLst>
                                </p:cTn>
                              </p:par>
                            </p:childTnLst>
                          </p:cTn>
                        </p:par>
                        <p:par>
                          <p:cTn id="20" fill="hold">
                            <p:stCondLst>
                              <p:cond delay="2250"/>
                            </p:stCondLst>
                            <p:childTnLst>
                              <p:par>
                                <p:cTn id="21" presetID="42" presetClass="entr" presetSubtype="0"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Effect transition="in" filter="fade">
                                      <p:cBhvr>
                                        <p:cTn id="23" dur="750"/>
                                        <p:tgtEl>
                                          <p:spTgt spid="51"/>
                                        </p:tgtEl>
                                      </p:cBhvr>
                                    </p:animEffect>
                                    <p:anim calcmode="lin" valueType="num">
                                      <p:cBhvr>
                                        <p:cTn id="24" dur="750" fill="hold"/>
                                        <p:tgtEl>
                                          <p:spTgt spid="51"/>
                                        </p:tgtEl>
                                        <p:attrNameLst>
                                          <p:attrName>ppt_x</p:attrName>
                                        </p:attrNameLst>
                                      </p:cBhvr>
                                      <p:tavLst>
                                        <p:tav tm="0">
                                          <p:val>
                                            <p:strVal val="#ppt_x"/>
                                          </p:val>
                                        </p:tav>
                                        <p:tav tm="100000">
                                          <p:val>
                                            <p:strVal val="#ppt_x"/>
                                          </p:val>
                                        </p:tav>
                                      </p:tavLst>
                                    </p:anim>
                                    <p:anim calcmode="lin" valueType="num">
                                      <p:cBhvr>
                                        <p:cTn id="25" dur="750" fill="hold"/>
                                        <p:tgtEl>
                                          <p:spTgt spid="51"/>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52"/>
                                        </p:tgtEl>
                                        <p:attrNameLst>
                                          <p:attrName>style.visibility</p:attrName>
                                        </p:attrNameLst>
                                      </p:cBhvr>
                                      <p:to>
                                        <p:strVal val="visible"/>
                                      </p:to>
                                    </p:set>
                                    <p:animEffect transition="in" filter="fade">
                                      <p:cBhvr>
                                        <p:cTn id="29" dur="750"/>
                                        <p:tgtEl>
                                          <p:spTgt spid="52"/>
                                        </p:tgtEl>
                                      </p:cBhvr>
                                    </p:animEffect>
                                    <p:anim calcmode="lin" valueType="num">
                                      <p:cBhvr>
                                        <p:cTn id="30" dur="750" fill="hold"/>
                                        <p:tgtEl>
                                          <p:spTgt spid="52"/>
                                        </p:tgtEl>
                                        <p:attrNameLst>
                                          <p:attrName>ppt_x</p:attrName>
                                        </p:attrNameLst>
                                      </p:cBhvr>
                                      <p:tavLst>
                                        <p:tav tm="0">
                                          <p:val>
                                            <p:strVal val="#ppt_x"/>
                                          </p:val>
                                        </p:tav>
                                        <p:tav tm="100000">
                                          <p:val>
                                            <p:strVal val="#ppt_x"/>
                                          </p:val>
                                        </p:tav>
                                      </p:tavLst>
                                    </p:anim>
                                    <p:anim calcmode="lin" valueType="num">
                                      <p:cBhvr>
                                        <p:cTn id="31" dur="750" fill="hold"/>
                                        <p:tgtEl>
                                          <p:spTgt spid="52"/>
                                        </p:tgtEl>
                                        <p:attrNameLst>
                                          <p:attrName>ppt_y</p:attrName>
                                        </p:attrNameLst>
                                      </p:cBhvr>
                                      <p:tavLst>
                                        <p:tav tm="0">
                                          <p:val>
                                            <p:strVal val="#ppt_y+.1"/>
                                          </p:val>
                                        </p:tav>
                                        <p:tav tm="100000">
                                          <p:val>
                                            <p:strVal val="#ppt_y"/>
                                          </p:val>
                                        </p:tav>
                                      </p:tavLst>
                                    </p:anim>
                                  </p:childTnLst>
                                </p:cTn>
                              </p:par>
                            </p:childTnLst>
                          </p:cTn>
                        </p:par>
                        <p:par>
                          <p:cTn id="32" fill="hold">
                            <p:stCondLst>
                              <p:cond delay="3750"/>
                            </p:stCondLst>
                            <p:childTnLst>
                              <p:par>
                                <p:cTn id="33" presetID="42"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750"/>
                                        <p:tgtEl>
                                          <p:spTgt spid="53"/>
                                        </p:tgtEl>
                                      </p:cBhvr>
                                    </p:animEffect>
                                    <p:anim calcmode="lin" valueType="num">
                                      <p:cBhvr>
                                        <p:cTn id="36" dur="750" fill="hold"/>
                                        <p:tgtEl>
                                          <p:spTgt spid="53"/>
                                        </p:tgtEl>
                                        <p:attrNameLst>
                                          <p:attrName>ppt_x</p:attrName>
                                        </p:attrNameLst>
                                      </p:cBhvr>
                                      <p:tavLst>
                                        <p:tav tm="0">
                                          <p:val>
                                            <p:strVal val="#ppt_x"/>
                                          </p:val>
                                        </p:tav>
                                        <p:tav tm="100000">
                                          <p:val>
                                            <p:strVal val="#ppt_x"/>
                                          </p:val>
                                        </p:tav>
                                      </p:tavLst>
                                    </p:anim>
                                    <p:anim calcmode="lin" valueType="num">
                                      <p:cBhvr>
                                        <p:cTn id="37" dur="750" fill="hold"/>
                                        <p:tgtEl>
                                          <p:spTgt spid="53"/>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42"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750"/>
                                        <p:tgtEl>
                                          <p:spTgt spid="54"/>
                                        </p:tgtEl>
                                      </p:cBhvr>
                                    </p:animEffect>
                                    <p:anim calcmode="lin" valueType="num">
                                      <p:cBhvr>
                                        <p:cTn id="42" dur="750" fill="hold"/>
                                        <p:tgtEl>
                                          <p:spTgt spid="54"/>
                                        </p:tgtEl>
                                        <p:attrNameLst>
                                          <p:attrName>ppt_x</p:attrName>
                                        </p:attrNameLst>
                                      </p:cBhvr>
                                      <p:tavLst>
                                        <p:tav tm="0">
                                          <p:val>
                                            <p:strVal val="#ppt_x"/>
                                          </p:val>
                                        </p:tav>
                                        <p:tav tm="100000">
                                          <p:val>
                                            <p:strVal val="#ppt_x"/>
                                          </p:val>
                                        </p:tav>
                                      </p:tavLst>
                                    </p:anim>
                                    <p:anim calcmode="lin" valueType="num">
                                      <p:cBhvr>
                                        <p:cTn id="43" dur="750" fill="hold"/>
                                        <p:tgtEl>
                                          <p:spTgt spid="54"/>
                                        </p:tgtEl>
                                        <p:attrNameLst>
                                          <p:attrName>ppt_y</p:attrName>
                                        </p:attrNameLst>
                                      </p:cBhvr>
                                      <p:tavLst>
                                        <p:tav tm="0">
                                          <p:val>
                                            <p:strVal val="#ppt_y+.1"/>
                                          </p:val>
                                        </p:tav>
                                        <p:tav tm="100000">
                                          <p:val>
                                            <p:strVal val="#ppt_y"/>
                                          </p:val>
                                        </p:tav>
                                      </p:tavLst>
                                    </p:anim>
                                  </p:childTnLst>
                                </p:cTn>
                              </p:par>
                            </p:childTnLst>
                          </p:cTn>
                        </p:par>
                        <p:par>
                          <p:cTn id="44" fill="hold">
                            <p:stCondLst>
                              <p:cond delay="5250"/>
                            </p:stCondLst>
                            <p:childTnLst>
                              <p:par>
                                <p:cTn id="45" presetID="42" presetClass="entr" presetSubtype="0" fill="hold"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750"/>
                                        <p:tgtEl>
                                          <p:spTgt spid="55"/>
                                        </p:tgtEl>
                                      </p:cBhvr>
                                    </p:animEffect>
                                    <p:anim calcmode="lin" valueType="num">
                                      <p:cBhvr>
                                        <p:cTn id="48" dur="750" fill="hold"/>
                                        <p:tgtEl>
                                          <p:spTgt spid="55"/>
                                        </p:tgtEl>
                                        <p:attrNameLst>
                                          <p:attrName>ppt_x</p:attrName>
                                        </p:attrNameLst>
                                      </p:cBhvr>
                                      <p:tavLst>
                                        <p:tav tm="0">
                                          <p:val>
                                            <p:strVal val="#ppt_x"/>
                                          </p:val>
                                        </p:tav>
                                        <p:tav tm="100000">
                                          <p:val>
                                            <p:strVal val="#ppt_x"/>
                                          </p:val>
                                        </p:tav>
                                      </p:tavLst>
                                    </p:anim>
                                    <p:anim calcmode="lin" valueType="num">
                                      <p:cBhvr>
                                        <p:cTn id="49" dur="750" fill="hold"/>
                                        <p:tgtEl>
                                          <p:spTgt spid="55"/>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42" presetClass="entr" presetSubtype="0" fill="hold" nodeType="after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1000"/>
                                        <p:tgtEl>
                                          <p:spTgt spid="57"/>
                                        </p:tgtEl>
                                      </p:cBhvr>
                                    </p:animEffect>
                                    <p:anim calcmode="lin" valueType="num">
                                      <p:cBhvr>
                                        <p:cTn id="54" dur="1000" fill="hold"/>
                                        <p:tgtEl>
                                          <p:spTgt spid="57"/>
                                        </p:tgtEl>
                                        <p:attrNameLst>
                                          <p:attrName>ppt_x</p:attrName>
                                        </p:attrNameLst>
                                      </p:cBhvr>
                                      <p:tavLst>
                                        <p:tav tm="0">
                                          <p:val>
                                            <p:strVal val="#ppt_x"/>
                                          </p:val>
                                        </p:tav>
                                        <p:tav tm="100000">
                                          <p:val>
                                            <p:strVal val="#ppt_x"/>
                                          </p:val>
                                        </p:tav>
                                      </p:tavLst>
                                    </p:anim>
                                    <p:anim calcmode="lin" valueType="num">
                                      <p:cBhvr>
                                        <p:cTn id="55"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C746-382B-2A05-FBD7-18C76ABB6325}"/>
              </a:ext>
            </a:extLst>
          </p:cNvPr>
          <p:cNvSpPr>
            <a:spLocks noGrp="1"/>
          </p:cNvSpPr>
          <p:nvPr>
            <p:ph type="title"/>
          </p:nvPr>
        </p:nvSpPr>
        <p:spPr>
          <a:xfrm>
            <a:off x="585216" y="2980408"/>
            <a:ext cx="6675120" cy="553998"/>
          </a:xfrm>
        </p:spPr>
        <p:txBody>
          <a:bodyPr/>
          <a:lstStyle/>
          <a:p>
            <a:r>
              <a:rPr lang="en-US" dirty="0"/>
              <a:t>2 Experiences/1 Service</a:t>
            </a:r>
          </a:p>
        </p:txBody>
      </p:sp>
    </p:spTree>
    <p:extLst>
      <p:ext uri="{BB962C8B-B14F-4D97-AF65-F5344CB8AC3E}">
        <p14:creationId xmlns:p14="http://schemas.microsoft.com/office/powerpoint/2010/main" val="3174652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B94F2B6-E0E8-832F-B94A-EF613544585E}"/>
              </a:ext>
            </a:extLst>
          </p:cNvPr>
          <p:cNvSpPr>
            <a:spLocks noGrp="1"/>
          </p:cNvSpPr>
          <p:nvPr>
            <p:ph type="title"/>
          </p:nvPr>
        </p:nvSpPr>
        <p:spPr>
          <a:xfrm>
            <a:off x="588263" y="582592"/>
            <a:ext cx="10741227" cy="574453"/>
          </a:xfrm>
        </p:spPr>
        <p:txBody>
          <a:bodyPr/>
          <a:lstStyle/>
          <a:p>
            <a:r>
              <a:rPr lang="en-US" sz="3733"/>
              <a:t>Experiences to meet you where and how you work</a:t>
            </a:r>
          </a:p>
        </p:txBody>
      </p:sp>
      <p:sp>
        <p:nvSpPr>
          <p:cNvPr id="7" name="Footer Placeholder 6">
            <a:extLst>
              <a:ext uri="{FF2B5EF4-FFF2-40B4-BE49-F238E27FC236}">
                <a16:creationId xmlns:a16="http://schemas.microsoft.com/office/drawing/2014/main" id="{143DF608-90D3-BEF6-036A-6F947F409512}"/>
              </a:ext>
              <a:ext uri="{C183D7F6-B498-43B3-948B-1728B52AA6E4}">
                <adec:decorative xmlns:adec="http://schemas.microsoft.com/office/drawing/2017/decorative" val="1"/>
              </a:ext>
            </a:extLst>
          </p:cNvPr>
          <p:cNvSpPr>
            <a:spLocks noGrp="1"/>
          </p:cNvSpPr>
          <p:nvPr>
            <p:ph type="ftr" sz="quarter" idx="10"/>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tint val="82000"/>
                </a:srgbClr>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408D7D8-AD0B-16AE-05E1-D30DDA6A8A66}"/>
              </a:ext>
            </a:extLst>
          </p:cNvPr>
          <p:cNvSpPr txBox="1"/>
          <p:nvPr/>
        </p:nvSpPr>
        <p:spPr>
          <a:xfrm>
            <a:off x="588263" y="1497428"/>
            <a:ext cx="130388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B900"/>
                    </a:gs>
                    <a:gs pos="100000">
                      <a:srgbClr val="FFB900"/>
                    </a:gs>
                  </a:gsLst>
                  <a:lin ang="5400000" scaled="1"/>
                </a:gradFill>
                <a:effectLst/>
                <a:uLnTx/>
                <a:uFillTx/>
                <a:latin typeface="Segoe UI Semibold"/>
                <a:ea typeface="+mn-ea"/>
                <a:cs typeface="Segoe UI" panose="020B0502040204020203" pitchFamily="34" charset="0"/>
              </a:rPr>
              <a:t>Standalone</a:t>
            </a:r>
          </a:p>
        </p:txBody>
      </p:sp>
      <p:sp>
        <p:nvSpPr>
          <p:cNvPr id="14" name="Text Placeholder 4">
            <a:extLst>
              <a:ext uri="{FF2B5EF4-FFF2-40B4-BE49-F238E27FC236}">
                <a16:creationId xmlns:a16="http://schemas.microsoft.com/office/drawing/2014/main" id="{9F84BEE5-B67F-B794-706C-BD24ACE67087}"/>
              </a:ext>
            </a:extLst>
          </p:cNvPr>
          <p:cNvSpPr txBox="1">
            <a:spLocks/>
          </p:cNvSpPr>
          <p:nvPr/>
        </p:nvSpPr>
        <p:spPr>
          <a:xfrm>
            <a:off x="588263" y="2158255"/>
            <a:ext cx="4892040" cy="1270744"/>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Helps teams gain a </a:t>
            </a:r>
            <a:r>
              <a:rPr kumimoji="0" lang="en-US" sz="1600" b="1"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broader context</a:t>
            </a: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to troubleshoot and remediate incidents faster within Copilot for Security itself, with </a:t>
            </a:r>
            <a:r>
              <a:rPr kumimoji="0" lang="en-US" sz="1600" b="1"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all use cases in one place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enabling </a:t>
            </a:r>
            <a:r>
              <a:rPr kumimoji="0" lang="en-US" sz="1600" b="1"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enriched cross-product guidance</a:t>
            </a: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a:t>
            </a:r>
          </a:p>
        </p:txBody>
      </p:sp>
      <p:pic>
        <p:nvPicPr>
          <p:cNvPr id="9" name="Picture 8" descr="screenshot">
            <a:extLst>
              <a:ext uri="{FF2B5EF4-FFF2-40B4-BE49-F238E27FC236}">
                <a16:creationId xmlns:a16="http://schemas.microsoft.com/office/drawing/2014/main" id="{5291AF34-4620-39CD-9823-A907695DA54B}"/>
              </a:ext>
            </a:extLst>
          </p:cNvPr>
          <p:cNvPicPr>
            <a:picLocks noChangeAspect="1"/>
          </p:cNvPicPr>
          <p:nvPr/>
        </p:nvPicPr>
        <p:blipFill>
          <a:blip r:embed="rId3"/>
          <a:stretch>
            <a:fillRect/>
          </a:stretch>
        </p:blipFill>
        <p:spPr>
          <a:xfrm>
            <a:off x="600754" y="3428999"/>
            <a:ext cx="4860967" cy="2807208"/>
          </a:xfrm>
          <a:prstGeom prst="rect">
            <a:avLst/>
          </a:prstGeom>
          <a:noFill/>
        </p:spPr>
      </p:pic>
      <p:sp>
        <p:nvSpPr>
          <p:cNvPr id="6" name="TextBox 5">
            <a:extLst>
              <a:ext uri="{FF2B5EF4-FFF2-40B4-BE49-F238E27FC236}">
                <a16:creationId xmlns:a16="http://schemas.microsoft.com/office/drawing/2014/main" id="{5DE9D9D2-AD9B-07FD-AE93-753D15663D98}"/>
              </a:ext>
            </a:extLst>
          </p:cNvPr>
          <p:cNvSpPr txBox="1"/>
          <p:nvPr/>
        </p:nvSpPr>
        <p:spPr>
          <a:xfrm>
            <a:off x="6437449" y="1497428"/>
            <a:ext cx="124874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FFB900"/>
                    </a:gs>
                    <a:gs pos="100000">
                      <a:srgbClr val="FFB900"/>
                    </a:gs>
                  </a:gsLst>
                  <a:lin ang="5400000" scaled="1"/>
                </a:gradFill>
                <a:effectLst/>
                <a:uLnTx/>
                <a:uFillTx/>
                <a:latin typeface="Segoe UI Semibold"/>
                <a:ea typeface="+mn-ea"/>
                <a:cs typeface="Segoe UI" panose="020B0502040204020203" pitchFamily="34" charset="0"/>
              </a:rPr>
              <a:t>Embedded</a:t>
            </a:r>
          </a:p>
        </p:txBody>
      </p:sp>
      <p:sp>
        <p:nvSpPr>
          <p:cNvPr id="10" name="Text Placeholder 5">
            <a:extLst>
              <a:ext uri="{FF2B5EF4-FFF2-40B4-BE49-F238E27FC236}">
                <a16:creationId xmlns:a16="http://schemas.microsoft.com/office/drawing/2014/main" id="{5C33F675-A73E-5E5F-679C-0EAB83C4AE09}"/>
              </a:ext>
            </a:extLst>
          </p:cNvPr>
          <p:cNvSpPr txBox="1">
            <a:spLocks/>
          </p:cNvSpPr>
          <p:nvPr/>
        </p:nvSpPr>
        <p:spPr>
          <a:xfrm>
            <a:off x="6437449" y="2130473"/>
            <a:ext cx="4892040" cy="108579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bg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bg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bg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bg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Offers the </a:t>
            </a:r>
            <a:r>
              <a:rPr kumimoji="0" lang="en-US" sz="1600" b="1"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intuitive experience</a:t>
            </a: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of getting Copilot for Security guidance </a:t>
            </a:r>
            <a:r>
              <a:rPr kumimoji="0" lang="en-US" sz="1600" b="1"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natively</a:t>
            </a:r>
            <a:r>
              <a:rPr kumimoji="0" lang="en-US" sz="1600" b="0" i="0" u="none" strike="noStrike" kern="1200" cap="none" spc="0" normalizeH="0" baseline="0" noProof="0" dirty="0">
                <a:ln>
                  <a:noFill/>
                </a:ln>
                <a:solidFill>
                  <a:schemeClr val="tx2"/>
                </a:solidFill>
                <a:effectLst/>
                <a:uLnTx/>
                <a:uFillTx/>
                <a:latin typeface="Segoe UI"/>
                <a:ea typeface="+mn-ea"/>
                <a:cs typeface="Segoe UI" panose="020B0502040204020203" pitchFamily="34" charset="0"/>
              </a:rPr>
              <a:t> within the products that your team members already work from and are familiar with. </a:t>
            </a:r>
          </a:p>
        </p:txBody>
      </p:sp>
      <p:grpSp>
        <p:nvGrpSpPr>
          <p:cNvPr id="11" name="Group 10" descr="screenshot">
            <a:extLst>
              <a:ext uri="{FF2B5EF4-FFF2-40B4-BE49-F238E27FC236}">
                <a16:creationId xmlns:a16="http://schemas.microsoft.com/office/drawing/2014/main" id="{B90B77BD-3D58-AD83-0B28-959942D8A60C}"/>
              </a:ext>
            </a:extLst>
          </p:cNvPr>
          <p:cNvGrpSpPr/>
          <p:nvPr/>
        </p:nvGrpSpPr>
        <p:grpSpPr>
          <a:xfrm>
            <a:off x="6437450" y="3428999"/>
            <a:ext cx="4621711" cy="2801144"/>
            <a:chOff x="4777173" y="1765618"/>
            <a:chExt cx="7092442" cy="4298615"/>
          </a:xfrm>
        </p:grpSpPr>
        <p:pic>
          <p:nvPicPr>
            <p:cNvPr id="12" name="Picture 11" descr="A screenshot of a computer&#10;&#10;Description automatically generated">
              <a:extLst>
                <a:ext uri="{FF2B5EF4-FFF2-40B4-BE49-F238E27FC236}">
                  <a16:creationId xmlns:a16="http://schemas.microsoft.com/office/drawing/2014/main" id="{99CA7907-EF9F-E5FF-2AF4-F51ECD4649EF}"/>
                </a:ext>
              </a:extLst>
            </p:cNvPr>
            <p:cNvPicPr>
              <a:picLocks noChangeAspect="1"/>
            </p:cNvPicPr>
            <p:nvPr/>
          </p:nvPicPr>
          <p:blipFill rotWithShape="1">
            <a:blip r:embed="rId4"/>
            <a:srcRect/>
            <a:stretch/>
          </p:blipFill>
          <p:spPr>
            <a:xfrm>
              <a:off x="4777173" y="1765618"/>
              <a:ext cx="7092442" cy="3985837"/>
            </a:xfrm>
            <a:prstGeom prst="rect">
              <a:avLst/>
            </a:prstGeom>
            <a:noFill/>
          </p:spPr>
        </p:pic>
        <p:pic>
          <p:nvPicPr>
            <p:cNvPr id="13" name="Picture 12" descr="A screenshot of a computer&#10;&#10;Description automatically generated">
              <a:extLst>
                <a:ext uri="{FF2B5EF4-FFF2-40B4-BE49-F238E27FC236}">
                  <a16:creationId xmlns:a16="http://schemas.microsoft.com/office/drawing/2014/main" id="{C49BC47D-A535-9E6E-AB89-B2CBDB89A9DD}"/>
                </a:ext>
              </a:extLst>
            </p:cNvPr>
            <p:cNvPicPr>
              <a:picLocks noChangeAspect="1"/>
            </p:cNvPicPr>
            <p:nvPr/>
          </p:nvPicPr>
          <p:blipFill rotWithShape="1">
            <a:blip r:embed="rId5"/>
            <a:srcRect l="16651" t="32823" r="191" b="37075"/>
            <a:stretch/>
          </p:blipFill>
          <p:spPr>
            <a:xfrm>
              <a:off x="5445741" y="4816024"/>
              <a:ext cx="6159453" cy="1248209"/>
            </a:xfrm>
            <a:prstGeom prst="rect">
              <a:avLst/>
            </a:prstGeom>
            <a:effectLst>
              <a:outerShdw blurRad="63500" sx="102000" sy="102000" algn="ctr" rotWithShape="0">
                <a:prstClr val="black">
                  <a:alpha val="40000"/>
                </a:prstClr>
              </a:outerShdw>
            </a:effectLst>
          </p:spPr>
        </p:pic>
      </p:grpSp>
      <p:cxnSp>
        <p:nvCxnSpPr>
          <p:cNvPr id="3" name="Straight Connector 2">
            <a:extLst>
              <a:ext uri="{FF2B5EF4-FFF2-40B4-BE49-F238E27FC236}">
                <a16:creationId xmlns:a16="http://schemas.microsoft.com/office/drawing/2014/main" id="{C02A4EA9-0D26-8027-6421-7EE59F201CC2}"/>
              </a:ext>
              <a:ext uri="{C183D7F6-B498-43B3-948B-1728B52AA6E4}">
                <adec:decorative xmlns:adec="http://schemas.microsoft.com/office/drawing/2017/decorative" val="1"/>
              </a:ext>
            </a:extLst>
          </p:cNvPr>
          <p:cNvCxnSpPr>
            <a:cxnSpLocks/>
          </p:cNvCxnSpPr>
          <p:nvPr/>
        </p:nvCxnSpPr>
        <p:spPr>
          <a:xfrm>
            <a:off x="588264" y="1988907"/>
            <a:ext cx="5000171" cy="0"/>
          </a:xfrm>
          <a:prstGeom prst="line">
            <a:avLst/>
          </a:prstGeom>
          <a:gradFill rotWithShape="0">
            <a:gsLst>
              <a:gs pos="0">
                <a:schemeClr val="tx1"/>
              </a:gs>
              <a:gs pos="100000">
                <a:srgbClr val="243A5E"/>
              </a:gs>
            </a:gsLst>
            <a:lin ang="5400000" scaled="1"/>
            <a:tileRect l="-235436" t="-302829" r="-1584319" b="-677034"/>
          </a:gradFill>
          <a:ln w="19050" cap="rnd">
            <a:solidFill>
              <a:srgbClr val="3470A6"/>
            </a:solidFill>
            <a:headEnd type="none" w="lg" len="med"/>
            <a:tailEnd type="none" w="lg" len="med"/>
          </a:ln>
          <a:effectLst>
            <a:outerShdw blurRad="63500" dist="63500" dir="2700000" algn="ctr" rotWithShape="0">
              <a:srgbClr val="2F345B">
                <a:alpha val="25000"/>
              </a:srgbClr>
            </a:outerShdw>
          </a:effectLst>
        </p:spPr>
      </p:cxnSp>
      <p:cxnSp>
        <p:nvCxnSpPr>
          <p:cNvPr id="15" name="Straight Connector 14">
            <a:extLst>
              <a:ext uri="{FF2B5EF4-FFF2-40B4-BE49-F238E27FC236}">
                <a16:creationId xmlns:a16="http://schemas.microsoft.com/office/drawing/2014/main" id="{3444A6B1-5B97-1C99-7148-AA5E01D3160C}"/>
              </a:ext>
              <a:ext uri="{C183D7F6-B498-43B3-948B-1728B52AA6E4}">
                <adec:decorative xmlns:adec="http://schemas.microsoft.com/office/drawing/2017/decorative" val="1"/>
              </a:ext>
            </a:extLst>
          </p:cNvPr>
          <p:cNvCxnSpPr>
            <a:cxnSpLocks/>
          </p:cNvCxnSpPr>
          <p:nvPr/>
        </p:nvCxnSpPr>
        <p:spPr>
          <a:xfrm>
            <a:off x="6437449" y="1988907"/>
            <a:ext cx="5000171" cy="0"/>
          </a:xfrm>
          <a:prstGeom prst="line">
            <a:avLst/>
          </a:prstGeom>
          <a:gradFill rotWithShape="0">
            <a:gsLst>
              <a:gs pos="0">
                <a:schemeClr val="tx1"/>
              </a:gs>
              <a:gs pos="100000">
                <a:srgbClr val="243A5E"/>
              </a:gs>
            </a:gsLst>
            <a:lin ang="5400000" scaled="1"/>
            <a:tileRect l="-235436" t="-302829" r="-1584319" b="-677034"/>
          </a:gradFill>
          <a:ln w="19050" cap="rnd">
            <a:solidFill>
              <a:srgbClr val="3470A6"/>
            </a:solidFill>
            <a:headEnd type="none" w="lg" len="med"/>
            <a:tailEnd type="none" w="lg" len="med"/>
          </a:ln>
          <a:effectLst>
            <a:outerShdw blurRad="63500" dist="63500" dir="2700000" algn="ctr" rotWithShape="0">
              <a:srgbClr val="2F345B">
                <a:alpha val="25000"/>
              </a:srgbClr>
            </a:outerShdw>
          </a:effectLst>
        </p:spPr>
      </p:cxnSp>
    </p:spTree>
    <p:extLst>
      <p:ext uri="{BB962C8B-B14F-4D97-AF65-F5344CB8AC3E}">
        <p14:creationId xmlns:p14="http://schemas.microsoft.com/office/powerpoint/2010/main" val="45534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70833E-6 -7.40741E-7 L -2.70833E-6 0.02338 " pathEditMode="relative" rAng="0" ptsTypes="AA">
                                      <p:cBhvr>
                                        <p:cTn id="9" dur="500" spd="-100000" fill="hold"/>
                                        <p:tgtEl>
                                          <p:spTgt spid="5"/>
                                        </p:tgtEl>
                                        <p:attrNameLst>
                                          <p:attrName>ppt_x</p:attrName>
                                          <p:attrName>ppt_y</p:attrName>
                                        </p:attrNameLst>
                                      </p:cBhvr>
                                      <p:rCtr x="0" y="1157"/>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3.33333E-6 -7.40741E-7 L 3.33333E-6 0.02338 " pathEditMode="relative" rAng="0" ptsTypes="AA">
                                      <p:cBhvr>
                                        <p:cTn id="14" dur="500" spd="-100000" fill="hold"/>
                                        <p:tgtEl>
                                          <p:spTgt spid="6"/>
                                        </p:tgtEl>
                                        <p:attrNameLst>
                                          <p:attrName>ppt_x</p:attrName>
                                          <p:attrName>ppt_y</p:attrName>
                                        </p:attrNameLst>
                                      </p:cBhvr>
                                      <p:rCtr x="0" y="1157"/>
                                    </p:animMotion>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0"/>
                                  </p:stCondLst>
                                  <p:childTnLst>
                                    <p:animMotion origin="layout" path="M 6.25E-7 2.96296E-6 L 6.25E-7 0.02338 " pathEditMode="relative" rAng="0" ptsTypes="AA">
                                      <p:cBhvr>
                                        <p:cTn id="19" dur="500" spd="-100000" fill="hold"/>
                                        <p:tgtEl>
                                          <p:spTgt spid="14"/>
                                        </p:tgtEl>
                                        <p:attrNameLst>
                                          <p:attrName>ppt_x</p:attrName>
                                          <p:attrName>ppt_y</p:attrName>
                                        </p:attrNameLst>
                                      </p:cBhvr>
                                      <p:rCtr x="0" y="1157"/>
                                    </p:animMotion>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0"/>
                                  </p:stCondLst>
                                  <p:childTnLst>
                                    <p:animMotion origin="layout" path="M 6.25E-7 2.96296E-6 L 6.25E-7 0.02338 " pathEditMode="relative" rAng="0" ptsTypes="AA">
                                      <p:cBhvr>
                                        <p:cTn id="24" dur="500" spd="-100000" fill="hold"/>
                                        <p:tgtEl>
                                          <p:spTgt spid="10"/>
                                        </p:tgtEl>
                                        <p:attrNameLst>
                                          <p:attrName>ppt_x</p:attrName>
                                          <p:attrName>ppt_y</p:attrName>
                                        </p:attrNameLst>
                                      </p:cBhvr>
                                      <p:rCtr x="0" y="1157"/>
                                    </p:animMotion>
                                  </p:childTnLst>
                                </p:cTn>
                              </p:par>
                              <p:par>
                                <p:cTn id="25" presetID="10"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nodeType="withEffect">
                                  <p:stCondLst>
                                    <p:cond delay="0"/>
                                  </p:stCondLst>
                                  <p:childTnLst>
                                    <p:animMotion origin="layout" path="M 6.25E-7 2.96296E-6 L 6.25E-7 0.02338 " pathEditMode="relative" rAng="0" ptsTypes="AA">
                                      <p:cBhvr>
                                        <p:cTn id="29" dur="500" spd="-100000" fill="hold"/>
                                        <p:tgtEl>
                                          <p:spTgt spid="9"/>
                                        </p:tgtEl>
                                        <p:attrNameLst>
                                          <p:attrName>ppt_x</p:attrName>
                                          <p:attrName>ppt_y</p:attrName>
                                        </p:attrNameLst>
                                      </p:cBhvr>
                                      <p:rCtr x="0" y="1157"/>
                                    </p:animMotion>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nodeType="withEffect">
                                  <p:stCondLst>
                                    <p:cond delay="0"/>
                                  </p:stCondLst>
                                  <p:childTnLst>
                                    <p:animMotion origin="layout" path="M 6.25E-7 2.96296E-6 L 6.25E-7 0.02338 " pathEditMode="relative" rAng="0" ptsTypes="AA">
                                      <p:cBhvr>
                                        <p:cTn id="34" dur="500" spd="-100000" fill="hold"/>
                                        <p:tgtEl>
                                          <p:spTgt spid="11"/>
                                        </p:tgtEl>
                                        <p:attrNameLst>
                                          <p:attrName>ppt_x</p:attrName>
                                          <p:attrName>ppt_y</p:attrName>
                                        </p:attrNameLst>
                                      </p:cBhvr>
                                      <p:rCtr x="0" y="1157"/>
                                    </p:animMotion>
                                  </p:childTnLst>
                                </p:cTn>
                              </p:par>
                              <p:par>
                                <p:cTn id="35" presetID="2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par>
                                <p:cTn id="38" presetID="22" presetClass="entr" presetSubtype="8"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4" grpId="0"/>
      <p:bldP spid="14" grpId="1"/>
      <p:bldP spid="6" grpId="0"/>
      <p:bldP spid="6"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A screenshot of a computer&#10;&#10;Description automatically generated">
            <a:extLst>
              <a:ext uri="{FF2B5EF4-FFF2-40B4-BE49-F238E27FC236}">
                <a16:creationId xmlns:a16="http://schemas.microsoft.com/office/drawing/2014/main" id="{5AB3B469-1805-57CC-CAFC-20F2E624C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8947" y="1805041"/>
            <a:ext cx="5136566" cy="43053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5AEE43DE-D5AE-C0AC-9ACF-D2EF2580D543}"/>
              </a:ext>
            </a:extLst>
          </p:cNvPr>
          <p:cNvSpPr/>
          <p:nvPr/>
        </p:nvSpPr>
        <p:spPr bwMode="auto">
          <a:xfrm>
            <a:off x="10158810" y="4290052"/>
            <a:ext cx="1497917" cy="1997529"/>
          </a:xfrm>
          <a:prstGeom prst="roundRect">
            <a:avLst>
              <a:gd name="adj" fmla="val 7143"/>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3CD04342-D1C5-BC5E-3CB2-56D9EFF5B66B}"/>
              </a:ext>
            </a:extLst>
          </p:cNvPr>
          <p:cNvSpPr/>
          <p:nvPr/>
        </p:nvSpPr>
        <p:spPr bwMode="auto">
          <a:xfrm>
            <a:off x="10158811" y="5469567"/>
            <a:ext cx="1497917" cy="640862"/>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Segoe UI" pitchFamily="34" charset="0"/>
                <a:cs typeface="Segoe UI"/>
              </a:rPr>
              <a:t>SOC </a:t>
            </a:r>
            <a:endParaRPr kumimoji="0" lang="en-GB"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Segoe UI" pitchFamily="34" charset="0"/>
                <a:cs typeface="Segoe UI"/>
              </a:rPr>
              <a:t>admin</a:t>
            </a:r>
          </a:p>
        </p:txBody>
      </p:sp>
      <p:sp>
        <p:nvSpPr>
          <p:cNvPr id="13" name="TextBox 12">
            <a:extLst>
              <a:ext uri="{FF2B5EF4-FFF2-40B4-BE49-F238E27FC236}">
                <a16:creationId xmlns:a16="http://schemas.microsoft.com/office/drawing/2014/main" id="{B2953355-9678-632F-D810-71AE2CEFE412}"/>
              </a:ext>
            </a:extLst>
          </p:cNvPr>
          <p:cNvSpPr txBox="1"/>
          <p:nvPr/>
        </p:nvSpPr>
        <p:spPr>
          <a:xfrm>
            <a:off x="588263" y="4364126"/>
            <a:ext cx="5512642"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chemeClr val="tx2"/>
                </a:solidFill>
                <a:effectLst/>
                <a:uLnTx/>
                <a:uFillTx/>
                <a:latin typeface="Segoe UI"/>
                <a:ea typeface="+mn-ea"/>
                <a:cs typeface="+mn-cs"/>
              </a:rPr>
              <a:t>In a recent randomized controlled trial to measure the productivity impact for ‘new in career’ analysts, participants using Security Copilot were </a:t>
            </a:r>
            <a:r>
              <a:rPr kumimoji="0" lang="en-US" sz="2000" b="1" i="1" u="none" strike="noStrike" kern="1200" cap="none" spc="0" normalizeH="0" baseline="0" noProof="0" dirty="0">
                <a:ln>
                  <a:noFill/>
                </a:ln>
                <a:solidFill>
                  <a:schemeClr val="tx2"/>
                </a:solidFill>
                <a:effectLst/>
                <a:uLnTx/>
                <a:uFillTx/>
                <a:latin typeface="Segoe UI"/>
                <a:ea typeface="+mn-ea"/>
                <a:cs typeface="+mn-cs"/>
              </a:rPr>
              <a:t>26% faster </a:t>
            </a:r>
            <a:r>
              <a:rPr kumimoji="0" lang="en-US" sz="2000" b="0" i="1" u="none" strike="noStrike" kern="1200" cap="none" spc="0" normalizeH="0" baseline="0" noProof="0" dirty="0">
                <a:ln>
                  <a:noFill/>
                </a:ln>
                <a:solidFill>
                  <a:schemeClr val="tx2"/>
                </a:solidFill>
                <a:effectLst/>
                <a:uLnTx/>
                <a:uFillTx/>
                <a:latin typeface="Segoe UI"/>
                <a:ea typeface="+mn-ea"/>
                <a:cs typeface="+mn-cs"/>
              </a:rPr>
              <a:t>across all tasks.</a:t>
            </a:r>
            <a:r>
              <a:rPr kumimoji="0" lang="en-US" sz="1100" b="0" i="1" u="none" strike="noStrike" kern="1200" cap="none" spc="0" normalizeH="0" baseline="0" noProof="0" dirty="0">
                <a:ln>
                  <a:noFill/>
                </a:ln>
                <a:solidFill>
                  <a:schemeClr val="tx2"/>
                </a:solidFill>
                <a:effectLst/>
                <a:uLnTx/>
                <a:uFillTx/>
                <a:latin typeface="Segoe UI"/>
                <a:ea typeface="+mn-ea"/>
                <a:cs typeface="+mn-cs"/>
              </a:rPr>
              <a:t>1</a:t>
            </a:r>
            <a:endParaRPr kumimoji="0" lang="en-US" sz="2400" b="0" i="1" u="none" strike="noStrike" kern="1200" cap="none" spc="0" normalizeH="0" baseline="0" noProof="0" dirty="0">
              <a:ln>
                <a:noFill/>
              </a:ln>
              <a:solidFill>
                <a:schemeClr val="tx2"/>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85CB14F2-70DA-9EDD-A10E-055A12459F2C}"/>
              </a:ext>
            </a:extLst>
          </p:cNvPr>
          <p:cNvSpPr txBox="1"/>
          <p:nvPr/>
        </p:nvSpPr>
        <p:spPr>
          <a:xfrm>
            <a:off x="588263" y="2346594"/>
            <a:ext cx="5115232" cy="15388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00" cap="none" spc="0" normalizeH="0" baseline="0" noProof="0" dirty="0">
                <a:ln>
                  <a:noFill/>
                </a:ln>
                <a:solidFill>
                  <a:schemeClr val="tx2"/>
                </a:solidFill>
                <a:effectLst/>
                <a:uLnTx/>
                <a:uFillTx/>
                <a:latin typeface="Segoe UI Semibold"/>
                <a:ea typeface="+mn-ea"/>
                <a:cs typeface="Segoe UI"/>
              </a:rPr>
              <a:t>End to end visibility</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00" cap="none" spc="0" normalizeH="0" baseline="0" noProof="0" dirty="0">
              <a:ln>
                <a:noFill/>
              </a:ln>
              <a:solidFill>
                <a:schemeClr val="tx2"/>
              </a:soli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00" cap="none" spc="0" normalizeH="0" baseline="0" noProof="0" dirty="0">
                <a:ln>
                  <a:noFill/>
                </a:ln>
                <a:solidFill>
                  <a:schemeClr val="tx2"/>
                </a:solidFill>
                <a:effectLst/>
                <a:uLnTx/>
                <a:uFillTx/>
                <a:latin typeface="Segoe UI Semibold"/>
                <a:ea typeface="+mn-ea"/>
                <a:cs typeface="Segoe UI"/>
              </a:rPr>
              <a:t>Determine source of an attack</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00" cap="none" spc="0" normalizeH="0" baseline="0" noProof="0" dirty="0">
              <a:ln>
                <a:noFill/>
              </a:ln>
              <a:solidFill>
                <a:schemeClr val="tx2"/>
              </a:soli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00" cap="none" spc="0" normalizeH="0" baseline="0" noProof="0" dirty="0">
                <a:ln>
                  <a:noFill/>
                </a:ln>
                <a:solidFill>
                  <a:schemeClr val="tx2"/>
                </a:solidFill>
                <a:effectLst/>
                <a:uLnTx/>
                <a:uFillTx/>
                <a:latin typeface="Segoe UI Semibold"/>
                <a:ea typeface="+mn-ea"/>
                <a:cs typeface="Segoe UI"/>
              </a:rPr>
              <a:t>Identify data at risk</a:t>
            </a:r>
            <a:endParaRPr kumimoji="0" lang="en-US" sz="1800" b="0" i="0" u="none" strike="noStrike" kern="1200" cap="none" spc="0" normalizeH="0" baseline="0" noProof="0" dirty="0">
              <a:ln>
                <a:noFill/>
              </a:ln>
              <a:solidFill>
                <a:schemeClr val="tx2"/>
              </a:solidFill>
              <a:effectLst/>
              <a:uLnTx/>
              <a:uFillTx/>
              <a:latin typeface="Segoe UI "/>
              <a:ea typeface="+mn-ea"/>
              <a:cs typeface="Segoe UI"/>
            </a:endParaRPr>
          </a:p>
        </p:txBody>
      </p:sp>
      <p:sp>
        <p:nvSpPr>
          <p:cNvPr id="14" name="TextBox 13">
            <a:extLst>
              <a:ext uri="{FF2B5EF4-FFF2-40B4-BE49-F238E27FC236}">
                <a16:creationId xmlns:a16="http://schemas.microsoft.com/office/drawing/2014/main" id="{9D41C704-CEF8-6ABA-4E20-9B080982C53E}"/>
              </a:ext>
            </a:extLst>
          </p:cNvPr>
          <p:cNvSpPr txBox="1"/>
          <p:nvPr/>
        </p:nvSpPr>
        <p:spPr>
          <a:xfrm>
            <a:off x="588263" y="5949270"/>
            <a:ext cx="9900723"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srgbClr val="8C8279"/>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C8279"/>
                </a:solidFill>
                <a:effectLst/>
                <a:uLnTx/>
                <a:uFillTx/>
                <a:latin typeface="Segoe UI"/>
                <a:ea typeface="+mn-ea"/>
                <a:cs typeface="+mn-cs"/>
              </a:rPr>
              <a:t>1. Microsoft Security Copilot randomized controlled trial (RCT) conducted by Microsoft Office of the Chief Economist, November 2023.</a:t>
            </a:r>
            <a:endParaRPr kumimoji="0" lang="en-US" sz="1600" b="0" i="0" u="none" strike="noStrike" kern="1200" cap="none" spc="0" normalizeH="0" baseline="0" noProof="0">
              <a:ln>
                <a:noFill/>
              </a:ln>
              <a:solidFill>
                <a:srgbClr val="8C8279"/>
              </a:solidFill>
              <a:effectLst/>
              <a:uLnTx/>
              <a:uFillTx/>
              <a:latin typeface="Segoe UI"/>
              <a:ea typeface="+mn-ea"/>
              <a:cs typeface="+mn-cs"/>
            </a:endParaRPr>
          </a:p>
        </p:txBody>
      </p:sp>
      <p:sp>
        <p:nvSpPr>
          <p:cNvPr id="2" name="Title 1">
            <a:extLst>
              <a:ext uri="{FF2B5EF4-FFF2-40B4-BE49-F238E27FC236}">
                <a16:creationId xmlns:a16="http://schemas.microsoft.com/office/drawing/2014/main" id="{2C4FB8F8-504F-85F7-69D0-75ED1C79B3BA}"/>
              </a:ext>
            </a:extLst>
          </p:cNvPr>
          <p:cNvSpPr>
            <a:spLocks noGrp="1"/>
          </p:cNvSpPr>
          <p:nvPr>
            <p:ph type="title" idx="4294967295"/>
          </p:nvPr>
        </p:nvSpPr>
        <p:spPr>
          <a:xfrm>
            <a:off x="1174750" y="457200"/>
            <a:ext cx="11017250" cy="1231106"/>
          </a:xfrm>
        </p:spPr>
        <p:txBody>
          <a:bodyPr/>
          <a:lstStyle/>
          <a:p>
            <a:r>
              <a:rPr lang="en-US" dirty="0"/>
              <a:t>Standalone</a:t>
            </a:r>
            <a:r>
              <a:rPr lang="en-US" sz="4000" dirty="0"/>
              <a:t> experience</a:t>
            </a:r>
            <a:br>
              <a:rPr lang="en-US" sz="4000" dirty="0"/>
            </a:br>
            <a:endParaRPr lang="en-US" sz="4000" dirty="0">
              <a:gradFill flip="none" rotWithShape="1">
                <a:gsLst>
                  <a:gs pos="36000">
                    <a:srgbClr val="0078D4"/>
                  </a:gs>
                  <a:gs pos="77000">
                    <a:srgbClr val="0078D4"/>
                  </a:gs>
                </a:gsLst>
                <a:lin ang="2700000" scaled="1"/>
                <a:tileRect/>
              </a:gradFill>
            </a:endParaRPr>
          </a:p>
        </p:txBody>
      </p:sp>
      <p:pic>
        <p:nvPicPr>
          <p:cNvPr id="3" name="Picture 2" descr="A person smiling at camera&#10;&#10;Description automatically generated">
            <a:extLst>
              <a:ext uri="{FF2B5EF4-FFF2-40B4-BE49-F238E27FC236}">
                <a16:creationId xmlns:a16="http://schemas.microsoft.com/office/drawing/2014/main" id="{81409E9C-4CDC-1C14-2264-45D2D52B0A15}"/>
              </a:ext>
            </a:extLst>
          </p:cNvPr>
          <p:cNvPicPr preferRelativeResize="0">
            <a:picLocks/>
          </p:cNvPicPr>
          <p:nvPr/>
        </p:nvPicPr>
        <p:blipFill rotWithShape="1">
          <a:blip r:embed="rId4"/>
          <a:srcRect l="255" r="255"/>
          <a:stretch/>
        </p:blipFill>
        <p:spPr>
          <a:xfrm>
            <a:off x="10469372" y="4476409"/>
            <a:ext cx="876791" cy="816139"/>
          </a:xfrm>
          <a:prstGeom prst="ellipse">
            <a:avLst/>
          </a:prstGeom>
          <a:ln w="63500">
            <a:solidFill>
              <a:schemeClr val="bg1"/>
            </a:solidFill>
          </a:ln>
          <a:effectLst>
            <a:outerShdw blurRad="63500" algn="ctr" rotWithShape="0">
              <a:prstClr val="black">
                <a:alpha val="20000"/>
              </a:prstClr>
            </a:outerShdw>
          </a:effectLst>
        </p:spPr>
      </p:pic>
    </p:spTree>
    <p:extLst>
      <p:ext uri="{BB962C8B-B14F-4D97-AF65-F5344CB8AC3E}">
        <p14:creationId xmlns:p14="http://schemas.microsoft.com/office/powerpoint/2010/main" val="1250955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1000"/>
                                  </p:stCondLst>
                                  <p:childTnLst>
                                    <p:animMotion origin="layout" path="M 0.01667 -0.00046 L 6.25E-7 1.11022E-16 " pathEditMode="relative" rAng="0" ptsTypes="AA">
                                      <p:cBhvr>
                                        <p:cTn id="9" dur="500" fill="hold"/>
                                        <p:tgtEl>
                                          <p:spTgt spid="8"/>
                                        </p:tgtEl>
                                        <p:attrNameLst>
                                          <p:attrName>ppt_x</p:attrName>
                                          <p:attrName>ppt_y</p:attrName>
                                        </p:attrNameLst>
                                      </p:cBhvr>
                                      <p:rCtr x="-83300" y="2300"/>
                                    </p:animMotion>
                                  </p:childTnLst>
                                </p:cTn>
                              </p:par>
                              <p:par>
                                <p:cTn id="10" presetID="10" presetClass="entr" presetSubtype="0" fill="hold" grpId="0" nodeType="withEffect">
                                  <p:stCondLst>
                                    <p:cond delay="1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275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par>
                                <p:cTn id="16" presetID="42" presetClass="path" presetSubtype="0" decel="100000" fill="hold" nodeType="withEffect">
                                  <p:stCondLst>
                                    <p:cond delay="2750"/>
                                  </p:stCondLst>
                                  <p:childTnLst>
                                    <p:animMotion origin="layout" path="M 0 0.03889 L 0 -3.7037E-7 " pathEditMode="relative" rAng="0" ptsTypes="AA">
                                      <p:cBhvr>
                                        <p:cTn id="17" dur="500" fill="hold"/>
                                        <p:tgtEl>
                                          <p:spTgt spid="3"/>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Demos</a:t>
            </a:r>
          </a:p>
        </p:txBody>
      </p:sp>
      <p:sp>
        <p:nvSpPr>
          <p:cNvPr id="5" name="Text Placeholder 4">
            <a:extLst>
              <a:ext uri="{FF2B5EF4-FFF2-40B4-BE49-F238E27FC236}">
                <a16:creationId xmlns:a16="http://schemas.microsoft.com/office/drawing/2014/main" id="{F5EE5F4A-27D5-9527-D343-A939CEE8AD8A}"/>
              </a:ext>
            </a:extLst>
          </p:cNvPr>
          <p:cNvSpPr>
            <a:spLocks noGrp="1"/>
          </p:cNvSpPr>
          <p:nvPr>
            <p:ph type="body" sz="quarter" idx="12"/>
          </p:nvPr>
        </p:nvSpPr>
        <p:spPr>
          <a:xfrm>
            <a:off x="585215" y="3977319"/>
            <a:ext cx="8881513" cy="984885"/>
          </a:xfrm>
        </p:spPr>
        <p:txBody>
          <a:bodyPr/>
          <a:lstStyle/>
          <a:p>
            <a:pPr marL="0" lvl="0" indent="0">
              <a:buNone/>
            </a:pPr>
            <a:r>
              <a:rPr lang="en-US" sz="1600" b="1" i="0" u="none" strike="noStrike" noProof="0" dirty="0">
                <a:solidFill>
                  <a:schemeClr val="tx1"/>
                </a:solidFill>
                <a:effectLst/>
                <a:latin typeface="+mn-lt"/>
              </a:rPr>
              <a:t>Demo 1: Using CfS TI for Hunting</a:t>
            </a:r>
          </a:p>
          <a:p>
            <a:pPr marL="0" lvl="0" indent="0">
              <a:buNone/>
            </a:pPr>
            <a:r>
              <a:rPr lang="en-US" sz="1600" b="1" i="0" u="none" strike="noStrike" noProof="0" dirty="0">
                <a:solidFill>
                  <a:schemeClr val="tx1"/>
                </a:solidFill>
                <a:effectLst/>
                <a:latin typeface="+mn-lt"/>
              </a:rPr>
              <a:t>Demo 2: Dissecting scripts/files</a:t>
            </a:r>
          </a:p>
          <a:p>
            <a:pPr marL="0" lvl="0" indent="0">
              <a:buNone/>
            </a:pPr>
            <a:r>
              <a:rPr lang="en-US" sz="1600" b="1" i="0" u="none" strike="noStrike" noProof="0" dirty="0">
                <a:solidFill>
                  <a:schemeClr val="tx1"/>
                </a:solidFill>
                <a:effectLst/>
                <a:latin typeface="+mn-lt"/>
              </a:rPr>
              <a:t>Demo 3: Generating KQL</a:t>
            </a:r>
          </a:p>
          <a:p>
            <a:pPr marL="0" lvl="0" indent="0">
              <a:buNone/>
            </a:pPr>
            <a:r>
              <a:rPr lang="en-US" sz="1600" b="1" i="0" u="none" strike="noStrike" noProof="0" dirty="0">
                <a:solidFill>
                  <a:schemeClr val="tx1"/>
                </a:solidFill>
                <a:effectLst/>
                <a:latin typeface="+mn-lt"/>
              </a:rPr>
              <a:t>Demo 4: Using external sources for intelligence</a:t>
            </a:r>
          </a:p>
        </p:txBody>
      </p:sp>
      <p:sp>
        <p:nvSpPr>
          <p:cNvPr id="6" name="TextBox 5">
            <a:extLst>
              <a:ext uri="{FF2B5EF4-FFF2-40B4-BE49-F238E27FC236}">
                <a16:creationId xmlns:a16="http://schemas.microsoft.com/office/drawing/2014/main" id="{65B5E66F-D050-0C6F-8E0B-57281897896E}"/>
              </a:ext>
            </a:extLst>
          </p:cNvPr>
          <p:cNvSpPr txBox="1"/>
          <p:nvPr/>
        </p:nvSpPr>
        <p:spPr>
          <a:xfrm>
            <a:off x="632012" y="5338482"/>
            <a:ext cx="3092823" cy="430887"/>
          </a:xfrm>
          <a:prstGeom prst="rect">
            <a:avLst/>
          </a:prstGeom>
          <a:noFill/>
        </p:spPr>
        <p:txBody>
          <a:bodyPr wrap="square" lIns="0" tIns="0" rIns="0" bIns="0" rtlCol="0">
            <a:spAutoFit/>
          </a:bodyPr>
          <a:lstStyle/>
          <a:p>
            <a:pPr algn="ctr"/>
            <a:r>
              <a:rPr lang="en-US" sz="2800" b="1" dirty="0">
                <a:effectLst>
                  <a:outerShdw blurRad="38100" dist="38100" dir="2700000" algn="tl">
                    <a:srgbClr val="000000">
                      <a:alpha val="43137"/>
                    </a:srgbClr>
                  </a:outerShdw>
                </a:effectLst>
              </a:rPr>
              <a:t>aka.ms/</a:t>
            </a:r>
            <a:r>
              <a:rPr lang="en-US" sz="2800" b="1" dirty="0" err="1">
                <a:effectLst>
                  <a:outerShdw blurRad="38100" dist="38100" dir="2700000" algn="tl">
                    <a:srgbClr val="000000">
                      <a:alpha val="43137"/>
                    </a:srgbClr>
                  </a:outerShdw>
                </a:effectLst>
              </a:rPr>
              <a:t>CfSAITour</a:t>
            </a:r>
            <a:endParaRPr 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756276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creenshot of a computer&#10;&#10;Description automatically generated">
            <a:extLst>
              <a:ext uri="{FF2B5EF4-FFF2-40B4-BE49-F238E27FC236}">
                <a16:creationId xmlns:a16="http://schemas.microsoft.com/office/drawing/2014/main" id="{3F24580A-30BA-EE58-9294-505738A38D70}"/>
              </a:ext>
            </a:extLst>
          </p:cNvPr>
          <p:cNvPicPr>
            <a:picLocks noChangeAspect="1"/>
          </p:cNvPicPr>
          <p:nvPr/>
        </p:nvPicPr>
        <p:blipFill rotWithShape="1">
          <a:blip r:embed="rId3">
            <a:extLst>
              <a:ext uri="{28A0092B-C50C-407E-A947-70E740481C1C}">
                <a14:useLocalDpi xmlns:a14="http://schemas.microsoft.com/office/drawing/2010/main" val="0"/>
              </a:ext>
            </a:extLst>
          </a:blip>
          <a:srcRect l="279" r="291"/>
          <a:stretch/>
        </p:blipFill>
        <p:spPr bwMode="auto">
          <a:xfrm>
            <a:off x="5414595" y="1966652"/>
            <a:ext cx="6619839" cy="3802673"/>
          </a:xfrm>
          <a:prstGeom prst="rect">
            <a:avLst/>
          </a:prstGeom>
          <a:noFill/>
          <a:ln>
            <a:noFill/>
          </a:ln>
        </p:spPr>
      </p:pic>
      <p:sp>
        <p:nvSpPr>
          <p:cNvPr id="12" name="Rectangle 11">
            <a:extLst>
              <a:ext uri="{FF2B5EF4-FFF2-40B4-BE49-F238E27FC236}">
                <a16:creationId xmlns:a16="http://schemas.microsoft.com/office/drawing/2014/main" id="{3CD04342-D1C5-BC5E-3CB2-56D9EFF5B66B}"/>
              </a:ext>
            </a:extLst>
          </p:cNvPr>
          <p:cNvSpPr/>
          <p:nvPr/>
        </p:nvSpPr>
        <p:spPr bwMode="auto">
          <a:xfrm>
            <a:off x="10158811" y="5719254"/>
            <a:ext cx="1497917" cy="640862"/>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Segoe UI" pitchFamily="34" charset="0"/>
                <a:cs typeface="Segoe UI"/>
              </a:rPr>
              <a:t>SOC </a:t>
            </a:r>
            <a:endParaRPr kumimoji="0" lang="en-GB"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a:ea typeface="Segoe UI" pitchFamily="34" charset="0"/>
                <a:cs typeface="Segoe UI"/>
              </a:rPr>
              <a:t>admin</a:t>
            </a:r>
          </a:p>
        </p:txBody>
      </p:sp>
      <p:sp>
        <p:nvSpPr>
          <p:cNvPr id="2" name="Title 1">
            <a:extLst>
              <a:ext uri="{FF2B5EF4-FFF2-40B4-BE49-F238E27FC236}">
                <a16:creationId xmlns:a16="http://schemas.microsoft.com/office/drawing/2014/main" id="{2C4FB8F8-504F-85F7-69D0-75ED1C79B3BA}"/>
              </a:ext>
            </a:extLst>
          </p:cNvPr>
          <p:cNvSpPr>
            <a:spLocks noGrp="1"/>
          </p:cNvSpPr>
          <p:nvPr>
            <p:ph type="title" idx="4294967295"/>
          </p:nvPr>
        </p:nvSpPr>
        <p:spPr>
          <a:xfrm>
            <a:off x="1174750" y="457200"/>
            <a:ext cx="11017250" cy="1107996"/>
          </a:xfrm>
        </p:spPr>
        <p:txBody>
          <a:bodyPr/>
          <a:lstStyle/>
          <a:p>
            <a:r>
              <a:rPr lang="en-US" dirty="0"/>
              <a:t>Embedded experience</a:t>
            </a:r>
            <a:br>
              <a:rPr lang="en-US" dirty="0"/>
            </a:br>
            <a:endParaRPr lang="en-US" dirty="0">
              <a:gradFill flip="none" rotWithShape="1">
                <a:gsLst>
                  <a:gs pos="36000">
                    <a:srgbClr val="0078D4"/>
                  </a:gs>
                  <a:gs pos="77000">
                    <a:srgbClr val="0078D4"/>
                  </a:gs>
                </a:gsLst>
                <a:lin ang="2700000" scaled="1"/>
                <a:tileRect/>
              </a:gradFill>
            </a:endParaRPr>
          </a:p>
        </p:txBody>
      </p:sp>
      <p:sp>
        <p:nvSpPr>
          <p:cNvPr id="17" name="Rectangle: Rounded Corners 16">
            <a:extLst>
              <a:ext uri="{FF2B5EF4-FFF2-40B4-BE49-F238E27FC236}">
                <a16:creationId xmlns:a16="http://schemas.microsoft.com/office/drawing/2014/main" id="{07C2E6B9-2104-D7CA-22F5-ED0CA65F1320}"/>
              </a:ext>
            </a:extLst>
          </p:cNvPr>
          <p:cNvSpPr/>
          <p:nvPr/>
        </p:nvSpPr>
        <p:spPr bwMode="auto">
          <a:xfrm>
            <a:off x="8352987" y="4401063"/>
            <a:ext cx="1669648" cy="2395728"/>
          </a:xfrm>
          <a:prstGeom prst="roundRect">
            <a:avLst>
              <a:gd name="adj" fmla="val 7143"/>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5828789-2DA5-0D96-8489-7E133843E374}"/>
              </a:ext>
            </a:extLst>
          </p:cNvPr>
          <p:cNvSpPr/>
          <p:nvPr/>
        </p:nvSpPr>
        <p:spPr bwMode="auto">
          <a:xfrm>
            <a:off x="8352988" y="5977974"/>
            <a:ext cx="1669648" cy="619344"/>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Data security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admin</a:t>
            </a:r>
          </a:p>
        </p:txBody>
      </p:sp>
      <p:sp>
        <p:nvSpPr>
          <p:cNvPr id="19" name="Rectangle: Rounded Corners 18">
            <a:extLst>
              <a:ext uri="{FF2B5EF4-FFF2-40B4-BE49-F238E27FC236}">
                <a16:creationId xmlns:a16="http://schemas.microsoft.com/office/drawing/2014/main" id="{25718A96-4005-5AF6-AFA4-147EFBC53701}"/>
              </a:ext>
            </a:extLst>
          </p:cNvPr>
          <p:cNvSpPr/>
          <p:nvPr/>
        </p:nvSpPr>
        <p:spPr bwMode="auto">
          <a:xfrm>
            <a:off x="10270179" y="4401063"/>
            <a:ext cx="1669648" cy="2395728"/>
          </a:xfrm>
          <a:prstGeom prst="roundRect">
            <a:avLst>
              <a:gd name="adj" fmla="val 7143"/>
            </a:avLst>
          </a:prstGeom>
          <a:solidFill>
            <a:srgbClr val="46413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CE41E098-9CB0-7AE1-475F-E18E3B309A76}"/>
              </a:ext>
            </a:extLst>
          </p:cNvPr>
          <p:cNvSpPr/>
          <p:nvPr/>
        </p:nvSpPr>
        <p:spPr bwMode="auto">
          <a:xfrm>
            <a:off x="10270180" y="5977974"/>
            <a:ext cx="1669648" cy="619344"/>
          </a:xfrm>
          <a:prstGeom prst="rect">
            <a:avLst/>
          </a:pr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Compliance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admin</a:t>
            </a:r>
          </a:p>
        </p:txBody>
      </p:sp>
      <p:pic>
        <p:nvPicPr>
          <p:cNvPr id="21" name="Picture 20">
            <a:extLst>
              <a:ext uri="{FF2B5EF4-FFF2-40B4-BE49-F238E27FC236}">
                <a16:creationId xmlns:a16="http://schemas.microsoft.com/office/drawing/2014/main" id="{17BD169A-478B-E922-F046-DFEC9F91A974}"/>
              </a:ext>
              <a:ext uri="{C183D7F6-B498-43B3-948B-1728B52AA6E4}">
                <adec:decorative xmlns:adec="http://schemas.microsoft.com/office/drawing/2017/decorative" val="1"/>
              </a:ext>
            </a:extLst>
          </p:cNvPr>
          <p:cNvPicPr preferRelativeResize="0">
            <a:picLocks/>
          </p:cNvPicPr>
          <p:nvPr/>
        </p:nvPicPr>
        <p:blipFill rotWithShape="1">
          <a:blip r:embed="rId4" cstate="hqprint">
            <a:extLst>
              <a:ext uri="{28A0092B-C50C-407E-A947-70E740481C1C}">
                <a14:useLocalDpi xmlns:a14="http://schemas.microsoft.com/office/drawing/2010/main"/>
              </a:ext>
            </a:extLst>
          </a:blip>
          <a:srcRect/>
          <a:stretch/>
        </p:blipFill>
        <p:spPr>
          <a:xfrm>
            <a:off x="8661698" y="4685325"/>
            <a:ext cx="1103996" cy="1138354"/>
          </a:xfrm>
          <a:prstGeom prst="ellipse">
            <a:avLst/>
          </a:prstGeom>
          <a:ln w="63500">
            <a:solidFill>
              <a:schemeClr val="bg1"/>
            </a:solidFill>
          </a:ln>
          <a:effectLst>
            <a:outerShdw blurRad="63500" algn="ctr" rotWithShape="0">
              <a:prstClr val="black">
                <a:alpha val="20000"/>
              </a:prstClr>
            </a:outerShdw>
          </a:effectLst>
        </p:spPr>
      </p:pic>
      <p:pic>
        <p:nvPicPr>
          <p:cNvPr id="22" name="Picture 21">
            <a:extLst>
              <a:ext uri="{FF2B5EF4-FFF2-40B4-BE49-F238E27FC236}">
                <a16:creationId xmlns:a16="http://schemas.microsoft.com/office/drawing/2014/main" id="{111A82A8-F63C-4EEB-569D-17A7B3F41301}"/>
              </a:ext>
              <a:ext uri="{C183D7F6-B498-43B3-948B-1728B52AA6E4}">
                <adec:decorative xmlns:adec="http://schemas.microsoft.com/office/drawing/2017/decorative" val="1"/>
              </a:ext>
            </a:extLst>
          </p:cNvPr>
          <p:cNvPicPr preferRelativeResize="0">
            <a:picLocks/>
          </p:cNvPicPr>
          <p:nvPr/>
        </p:nvPicPr>
        <p:blipFill rotWithShape="1">
          <a:blip r:embed="rId4" cstate="hqprint">
            <a:extLst>
              <a:ext uri="{28A0092B-C50C-407E-A947-70E740481C1C}">
                <a14:useLocalDpi xmlns:a14="http://schemas.microsoft.com/office/drawing/2010/main"/>
              </a:ext>
            </a:extLst>
          </a:blip>
          <a:srcRect/>
          <a:stretch/>
        </p:blipFill>
        <p:spPr>
          <a:xfrm>
            <a:off x="10564744" y="4685325"/>
            <a:ext cx="1103996" cy="1138354"/>
          </a:xfrm>
          <a:prstGeom prst="ellipse">
            <a:avLst/>
          </a:prstGeom>
          <a:ln w="63500">
            <a:solidFill>
              <a:schemeClr val="bg1"/>
            </a:solidFill>
          </a:ln>
          <a:effectLst>
            <a:outerShdw blurRad="63500" algn="ctr" rotWithShape="0">
              <a:prstClr val="black">
                <a:alpha val="20000"/>
              </a:prstClr>
            </a:outerShdw>
          </a:effectLst>
        </p:spPr>
      </p:pic>
      <p:pic>
        <p:nvPicPr>
          <p:cNvPr id="25" name="Picture 24" descr="A person smiling at the camera&#10;&#10;Description automatically generated">
            <a:extLst>
              <a:ext uri="{FF2B5EF4-FFF2-40B4-BE49-F238E27FC236}">
                <a16:creationId xmlns:a16="http://schemas.microsoft.com/office/drawing/2014/main" id="{84A35075-AE8C-42C2-D113-9DA68D2B7C03}"/>
              </a:ext>
            </a:extLst>
          </p:cNvPr>
          <p:cNvPicPr>
            <a:picLocks noChangeAspect="1"/>
          </p:cNvPicPr>
          <p:nvPr/>
        </p:nvPicPr>
        <p:blipFill>
          <a:blip r:embed="rId5"/>
          <a:stretch>
            <a:fillRect/>
          </a:stretch>
        </p:blipFill>
        <p:spPr>
          <a:xfrm>
            <a:off x="10564744" y="4656444"/>
            <a:ext cx="1188475" cy="1188475"/>
          </a:xfrm>
          <a:prstGeom prst="ellipse">
            <a:avLst/>
          </a:prstGeom>
          <a:ln w="63500">
            <a:solidFill>
              <a:schemeClr val="bg1"/>
            </a:solidFill>
          </a:ln>
          <a:effectLst>
            <a:outerShdw blurRad="63500" algn="ctr" rotWithShape="0">
              <a:prstClr val="black">
                <a:alpha val="20000"/>
              </a:prstClr>
            </a:outerShdw>
          </a:effectLst>
        </p:spPr>
      </p:pic>
      <p:sp>
        <p:nvSpPr>
          <p:cNvPr id="27" name="TextBox 26">
            <a:extLst>
              <a:ext uri="{FF2B5EF4-FFF2-40B4-BE49-F238E27FC236}">
                <a16:creationId xmlns:a16="http://schemas.microsoft.com/office/drawing/2014/main" id="{924A2CD3-3741-B7C0-00C7-3AC571C0B892}"/>
              </a:ext>
            </a:extLst>
          </p:cNvPr>
          <p:cNvSpPr txBox="1"/>
          <p:nvPr/>
        </p:nvSpPr>
        <p:spPr>
          <a:xfrm>
            <a:off x="380551" y="1966652"/>
            <a:ext cx="4777103" cy="276998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00" cap="none" spc="0" normalizeH="0" baseline="0" noProof="0" dirty="0">
              <a:ln>
                <a:noFill/>
              </a:ln>
              <a:solidFill>
                <a:schemeClr val="tx2"/>
              </a:soli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00" cap="none" spc="0" normalizeH="0" baseline="0" noProof="0" dirty="0">
                <a:ln>
                  <a:noFill/>
                </a:ln>
                <a:solidFill>
                  <a:schemeClr val="tx2"/>
                </a:solidFill>
                <a:effectLst/>
                <a:uLnTx/>
                <a:uFillTx/>
                <a:latin typeface="Segoe UI Semibold"/>
                <a:ea typeface="+mn-ea"/>
                <a:cs typeface="Segoe UI"/>
              </a:rPr>
              <a:t>Supercharge security and compliance team’s productivity with AI</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00" cap="none" spc="0" normalizeH="0" baseline="0" noProof="0" dirty="0">
              <a:ln>
                <a:noFill/>
              </a:ln>
              <a:solidFill>
                <a:schemeClr val="tx2"/>
              </a:soli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00" cap="none" spc="0" normalizeH="0" baseline="0" noProof="0" dirty="0">
                <a:ln>
                  <a:noFill/>
                </a:ln>
                <a:solidFill>
                  <a:schemeClr val="tx2"/>
                </a:solidFill>
                <a:effectLst/>
                <a:uLnTx/>
                <a:uFillTx/>
                <a:latin typeface="Segoe UI Semibold"/>
                <a:ea typeface="+mn-ea"/>
                <a:cs typeface="Segoe UI"/>
              </a:rPr>
              <a:t>Catch what others miss</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00" cap="none" spc="0" normalizeH="0" baseline="0" noProof="0" dirty="0">
              <a:ln>
                <a:noFill/>
              </a:ln>
              <a:solidFill>
                <a:schemeClr val="tx2"/>
              </a:soli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00" cap="none" spc="0" normalizeH="0" baseline="0" noProof="0" dirty="0">
                <a:ln>
                  <a:noFill/>
                </a:ln>
                <a:solidFill>
                  <a:schemeClr val="tx2"/>
                </a:solidFill>
                <a:effectLst/>
                <a:uLnTx/>
                <a:uFillTx/>
                <a:latin typeface="Segoe UI Semibold"/>
                <a:ea typeface="+mn-ea"/>
                <a:cs typeface="Segoe UI"/>
              </a:rPr>
              <a:t>Simplify the complex</a:t>
            </a: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00" cap="none" spc="0" normalizeH="0" baseline="0" noProof="0" dirty="0">
              <a:ln>
                <a:noFill/>
              </a:ln>
              <a:solidFill>
                <a:schemeClr val="tx2"/>
              </a:solidFill>
              <a:effectLst/>
              <a:uLnTx/>
              <a:uFillTx/>
              <a:latin typeface="Segoe UI Semibold"/>
              <a:ea typeface="+mn-ea"/>
              <a:cs typeface="Segoe UI"/>
            </a:endParaRPr>
          </a:p>
          <a:p>
            <a:pPr marL="342900" marR="0" lvl="0" indent="-34290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00" cap="none" spc="0" normalizeH="0" baseline="0" noProof="0" dirty="0">
                <a:ln>
                  <a:noFill/>
                </a:ln>
                <a:solidFill>
                  <a:schemeClr val="tx2"/>
                </a:solidFill>
                <a:effectLst/>
                <a:uLnTx/>
                <a:uFillTx/>
                <a:latin typeface="Segoe UI Semibold"/>
                <a:ea typeface="+mn-ea"/>
                <a:cs typeface="Segoe UI"/>
              </a:rPr>
              <a:t>Strengthen team expertise</a:t>
            </a:r>
          </a:p>
        </p:txBody>
      </p:sp>
    </p:spTree>
    <p:extLst>
      <p:ext uri="{BB962C8B-B14F-4D97-AF65-F5344CB8AC3E}">
        <p14:creationId xmlns:p14="http://schemas.microsoft.com/office/powerpoint/2010/main" val="7334370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250"/>
                                        <p:tgtEl>
                                          <p:spTgt spid="17"/>
                                        </p:tgtEl>
                                      </p:cBhvr>
                                    </p:animEffect>
                                  </p:childTnLst>
                                </p:cTn>
                              </p:par>
                              <p:par>
                                <p:cTn id="11" presetID="42" presetClass="path" presetSubtype="0" decel="100000" fill="hold" grpId="1" nodeType="withEffect">
                                  <p:stCondLst>
                                    <p:cond delay="1000"/>
                                  </p:stCondLst>
                                  <p:childTnLst>
                                    <p:animMotion origin="layout" path="M 0.01666 -0.00046 L 4.375E-6 -1.11111E-6 " pathEditMode="relative" rAng="0" ptsTypes="AA">
                                      <p:cBhvr>
                                        <p:cTn id="12" dur="500" fill="hold"/>
                                        <p:tgtEl>
                                          <p:spTgt spid="17"/>
                                        </p:tgtEl>
                                        <p:attrNameLst>
                                          <p:attrName>ppt_x</p:attrName>
                                          <p:attrName>ppt_y</p:attrName>
                                        </p:attrNameLst>
                                      </p:cBhvr>
                                      <p:rCtr x="-833" y="23"/>
                                    </p:animMotion>
                                  </p:childTnLst>
                                </p:cTn>
                              </p:par>
                              <p:par>
                                <p:cTn id="13" presetID="10" presetClass="entr" presetSubtype="0" fill="hold" grpId="0" nodeType="withEffect">
                                  <p:stCondLst>
                                    <p:cond delay="15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100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250"/>
                                        <p:tgtEl>
                                          <p:spTgt spid="19"/>
                                        </p:tgtEl>
                                      </p:cBhvr>
                                    </p:animEffect>
                                  </p:childTnLst>
                                </p:cTn>
                              </p:par>
                              <p:par>
                                <p:cTn id="19" presetID="42" presetClass="path" presetSubtype="0" decel="100000" fill="hold" grpId="1" nodeType="withEffect">
                                  <p:stCondLst>
                                    <p:cond delay="1000"/>
                                  </p:stCondLst>
                                  <p:childTnLst>
                                    <p:animMotion origin="layout" path="M 0.01666 -0.00046 L 2.70833E-6 -1.11111E-6 " pathEditMode="relative" rAng="0" ptsTypes="AA">
                                      <p:cBhvr>
                                        <p:cTn id="20" dur="500" fill="hold"/>
                                        <p:tgtEl>
                                          <p:spTgt spid="19"/>
                                        </p:tgtEl>
                                        <p:attrNameLst>
                                          <p:attrName>ppt_x</p:attrName>
                                          <p:attrName>ppt_y</p:attrName>
                                        </p:attrNameLst>
                                      </p:cBhvr>
                                      <p:rCtr x="-833" y="23"/>
                                    </p:animMotion>
                                  </p:childTnLst>
                                </p:cTn>
                              </p:par>
                              <p:par>
                                <p:cTn id="21" presetID="10" presetClass="entr" presetSubtype="0" fill="hold" grpId="0" nodeType="withEffect">
                                  <p:stCondLst>
                                    <p:cond delay="150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nodeType="withEffect">
                                  <p:stCondLst>
                                    <p:cond delay="150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250"/>
                                        <p:tgtEl>
                                          <p:spTgt spid="21"/>
                                        </p:tgtEl>
                                      </p:cBhvr>
                                    </p:animEffect>
                                  </p:childTnLst>
                                </p:cTn>
                              </p:par>
                              <p:par>
                                <p:cTn id="27" presetID="42" presetClass="path" presetSubtype="0" decel="100000" fill="hold" nodeType="withEffect">
                                  <p:stCondLst>
                                    <p:cond delay="1500"/>
                                  </p:stCondLst>
                                  <p:childTnLst>
                                    <p:animMotion origin="layout" path="M 8.33333E-7 0.03889 L 8.33333E-7 3.7037E-7 " pathEditMode="relative" rAng="0" ptsTypes="AA">
                                      <p:cBhvr>
                                        <p:cTn id="28" dur="500" fill="hold"/>
                                        <p:tgtEl>
                                          <p:spTgt spid="21"/>
                                        </p:tgtEl>
                                        <p:attrNameLst>
                                          <p:attrName>ppt_x</p:attrName>
                                          <p:attrName>ppt_y</p:attrName>
                                        </p:attrNameLst>
                                      </p:cBhvr>
                                      <p:rCtr x="0" y="-1944"/>
                                    </p:animMotion>
                                  </p:childTnLst>
                                </p:cTn>
                              </p:par>
                              <p:par>
                                <p:cTn id="29" presetID="10" presetClass="entr" presetSubtype="0" fill="hold" nodeType="withEffect">
                                  <p:stCondLst>
                                    <p:cond delay="15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250"/>
                                        <p:tgtEl>
                                          <p:spTgt spid="22"/>
                                        </p:tgtEl>
                                      </p:cBhvr>
                                    </p:animEffect>
                                  </p:childTnLst>
                                </p:cTn>
                              </p:par>
                              <p:par>
                                <p:cTn id="32" presetID="42" presetClass="path" presetSubtype="0" decel="100000" fill="hold" nodeType="withEffect">
                                  <p:stCondLst>
                                    <p:cond delay="1500"/>
                                  </p:stCondLst>
                                  <p:childTnLst>
                                    <p:animMotion origin="layout" path="M 1.25E-6 0.03889 L 1.25E-6 3.7037E-7 " pathEditMode="relative" rAng="0" ptsTypes="AA">
                                      <p:cBhvr>
                                        <p:cTn id="33" dur="500" fill="hold"/>
                                        <p:tgtEl>
                                          <p:spTgt spid="22"/>
                                        </p:tgtEl>
                                        <p:attrNameLst>
                                          <p:attrName>ppt_x</p:attrName>
                                          <p:attrName>ppt_y</p:attrName>
                                        </p:attrNameLst>
                                      </p:cBhvr>
                                      <p:rCtr x="0" y="-1944"/>
                                    </p:animMotion>
                                  </p:childTnLst>
                                </p:cTn>
                              </p:par>
                              <p:par>
                                <p:cTn id="34" presetID="10" presetClass="entr" presetSubtype="0" fill="hold" nodeType="withEffect">
                                  <p:stCondLst>
                                    <p:cond delay="275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250"/>
                                        <p:tgtEl>
                                          <p:spTgt spid="25"/>
                                        </p:tgtEl>
                                      </p:cBhvr>
                                    </p:animEffect>
                                  </p:childTnLst>
                                </p:cTn>
                              </p:par>
                              <p:par>
                                <p:cTn id="37" presetID="42" presetClass="path" presetSubtype="0" decel="100000" fill="hold" nodeType="withEffect">
                                  <p:stCondLst>
                                    <p:cond delay="2750"/>
                                  </p:stCondLst>
                                  <p:childTnLst>
                                    <p:animMotion origin="layout" path="M 0 0.03889 L 0 -3.7037E-7 " pathEditMode="relative" rAng="0" ptsTypes="AA">
                                      <p:cBhvr>
                                        <p:cTn id="38" dur="500" fill="hold"/>
                                        <p:tgtEl>
                                          <p:spTgt spid="2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7" grpId="0" animBg="1"/>
      <p:bldP spid="17" grpId="1" animBg="1"/>
      <p:bldP spid="18" grpId="0" animBg="1"/>
      <p:bldP spid="19" grpId="0" animBg="1"/>
      <p:bldP spid="19" grpId="1"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
            <a:extLst>
              <a:ext uri="{FF2B5EF4-FFF2-40B4-BE49-F238E27FC236}">
                <a16:creationId xmlns:a16="http://schemas.microsoft.com/office/drawing/2014/main" id="{6CC4624C-F7B8-94AC-A9F0-CE49BFCAB0D1}"/>
              </a:ext>
            </a:extLst>
          </p:cNvPr>
          <p:cNvSpPr>
            <a:spLocks noGrp="1"/>
          </p:cNvSpPr>
          <p:nvPr/>
        </p:nvSpPr>
        <p:spPr>
          <a:xfrm>
            <a:off x="691350" y="473317"/>
            <a:ext cx="7629236" cy="83099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rgbClr val="002060"/>
                </a:solidFill>
                <a:effectLst/>
                <a:uLnTx/>
                <a:uFillTx/>
                <a:latin typeface="Segoe UI Semibold" panose="020B0702040204020203" pitchFamily="34" charset="0"/>
                <a:ea typeface="+mn-ea"/>
                <a:cs typeface="Segoe UI Semibold" panose="020B0702040204020203" pitchFamily="34" charset="0"/>
              </a:rPr>
              <a:t>Microsoft Security</a:t>
            </a:r>
            <a:br>
              <a:rPr kumimoji="0" lang="en-US" sz="3600" b="0" i="0" u="none" strike="noStrike" kern="1200" cap="none" spc="-50" normalizeH="0" baseline="0" noProof="0" dirty="0">
                <a:ln w="3175">
                  <a:noFill/>
                </a:ln>
                <a:solidFill>
                  <a:srgbClr val="002060"/>
                </a:solidFill>
                <a:effectLst/>
                <a:uLnTx/>
                <a:uFillTx/>
                <a:latin typeface="Segoe UI Semibold" panose="020B0702040204020203" pitchFamily="34" charset="0"/>
                <a:ea typeface="+mn-ea"/>
                <a:cs typeface="Segoe UI Semibold" panose="020B0702040204020203" pitchFamily="34" charset="0"/>
              </a:rPr>
            </a:br>
            <a:r>
              <a:rPr kumimoji="0" lang="en-US" sz="2200" b="0" i="0" u="none" strike="noStrike" kern="1200" cap="none" spc="-50" normalizeH="0" baseline="0" noProof="0" dirty="0">
                <a:ln w="3175">
                  <a:noFill/>
                </a:ln>
                <a:solidFill>
                  <a:srgbClr val="002060"/>
                </a:solidFill>
                <a:effectLst/>
                <a:uLnTx/>
                <a:uFillTx/>
                <a:latin typeface="Segoe UI" panose="020B0502040204020203" pitchFamily="34" charset="0"/>
                <a:ea typeface="+mn-ea"/>
                <a:cs typeface="Segoe UI" pitchFamily="34" charset="0"/>
              </a:rPr>
              <a:t>Six product families integrating over 50 product categories </a:t>
            </a:r>
          </a:p>
        </p:txBody>
      </p:sp>
      <p:sp>
        <p:nvSpPr>
          <p:cNvPr id="39" name="Oval 38">
            <a:extLst>
              <a:ext uri="{FF2B5EF4-FFF2-40B4-BE49-F238E27FC236}">
                <a16:creationId xmlns:a16="http://schemas.microsoft.com/office/drawing/2014/main" id="{D6C53C0F-F033-4D0B-4FDE-09F203DBECDB}"/>
              </a:ext>
              <a:ext uri="{C183D7F6-B498-43B3-948B-1728B52AA6E4}">
                <adec:decorative xmlns:adec="http://schemas.microsoft.com/office/drawing/2017/decorative" val="1"/>
              </a:ext>
            </a:extLst>
          </p:cNvPr>
          <p:cNvSpPr/>
          <p:nvPr/>
        </p:nvSpPr>
        <p:spPr bwMode="auto">
          <a:xfrm rot="2473639">
            <a:off x="3479039" y="1514561"/>
            <a:ext cx="5043809" cy="5043809"/>
          </a:xfrm>
          <a:prstGeom prst="ellipse">
            <a:avLst/>
          </a:prstGeom>
          <a:solidFill>
            <a:srgbClr val="091F2C"/>
          </a:solidFill>
          <a:ln w="12700" cap="flat" cmpd="sng" algn="ctr">
            <a:noFill/>
            <a:prstDash val="solid"/>
            <a:headEnd type="none" w="lg" len="med"/>
            <a:tailEnd type="none" w="lg" len="med"/>
          </a:ln>
          <a:effectLst>
            <a:outerShdw blurRad="228600" dist="38100" dir="8100000" algn="tr" rotWithShape="0">
              <a:prstClr val="black">
                <a:alpha val="54000"/>
              </a:prstClr>
            </a:outerShdw>
          </a:effectLst>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0" name="Circle: Hollow 39">
            <a:extLst>
              <a:ext uri="{FF2B5EF4-FFF2-40B4-BE49-F238E27FC236}">
                <a16:creationId xmlns:a16="http://schemas.microsoft.com/office/drawing/2014/main" id="{B5CD53E2-72AA-093F-A13D-B6BEEE21034D}"/>
              </a:ext>
              <a:ext uri="{C183D7F6-B498-43B3-948B-1728B52AA6E4}">
                <adec:decorative xmlns:adec="http://schemas.microsoft.com/office/drawing/2017/decorative" val="1"/>
              </a:ext>
            </a:extLst>
          </p:cNvPr>
          <p:cNvSpPr/>
          <p:nvPr/>
        </p:nvSpPr>
        <p:spPr bwMode="auto">
          <a:xfrm>
            <a:off x="3748703" y="1780595"/>
            <a:ext cx="4502243" cy="4502243"/>
          </a:xfrm>
          <a:prstGeom prst="donut">
            <a:avLst>
              <a:gd name="adj" fmla="val 13767"/>
            </a:avLst>
          </a:prstGeom>
          <a:solidFill>
            <a:srgbClr val="107C10"/>
          </a:solidFill>
          <a:ln w="10795" cap="flat" cmpd="sng" algn="ctr">
            <a:noFill/>
            <a:prstDash val="solid"/>
            <a:headEnd type="none" w="med" len="med"/>
            <a:tailEnd type="none" w="med" len="med"/>
          </a:ln>
          <a:effectLst>
            <a:outerShdw blurRad="254000" dist="50800" dir="2700000" algn="ctr" rotWithShape="0">
              <a:prstClr val="black">
                <a:alpha val="25000"/>
              </a:prstClr>
            </a:outerShdw>
          </a:effectLst>
        </p:spPr>
        <p:txBody>
          <a:bodyPr vert="horz" wrap="square" lIns="134445" tIns="134445" rIns="134445" bIns="46609" numCol="1" rtlCol="0" anchor="ctr" anchorCtr="0" compatLnSpc="1">
            <a:prstTxWarp prst="textNoShape">
              <a:avLst/>
            </a:prstTxWarp>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ct val="0"/>
              </a:spcBef>
              <a:spcAft>
                <a:spcPts val="588"/>
              </a:spcAft>
              <a:buClrTx/>
              <a:buSzTx/>
              <a:buFontTx/>
              <a:buNone/>
              <a:tabLst/>
              <a:defRPr/>
            </a:pPr>
            <a:endParaRPr kumimoji="0" lang="en-US" sz="1175" b="0" i="0" u="none" strike="noStrike" kern="0" cap="none" spc="0" normalizeH="0" baseline="0" noProof="0">
              <a:ln w="3175">
                <a:noFill/>
              </a:ln>
              <a:solidFill>
                <a:srgbClr val="FFFFFF"/>
              </a:solidFill>
              <a:effectLst/>
              <a:uLnTx/>
              <a:uFillTx/>
              <a:latin typeface="Segoe UI Semibold"/>
              <a:ea typeface="+mn-ea"/>
              <a:cs typeface="Segoe UI Semilight" panose="020B0402040204020203" pitchFamily="34" charset="0"/>
            </a:endParaRPr>
          </a:p>
        </p:txBody>
      </p:sp>
      <p:sp>
        <p:nvSpPr>
          <p:cNvPr id="41" name="TextBox 40">
            <a:extLst>
              <a:ext uri="{FF2B5EF4-FFF2-40B4-BE49-F238E27FC236}">
                <a16:creationId xmlns:a16="http://schemas.microsoft.com/office/drawing/2014/main" id="{6343AB61-A2B9-AEE0-0AC7-29012AB64DBB}"/>
              </a:ext>
              <a:ext uri="{C183D7F6-B498-43B3-948B-1728B52AA6E4}">
                <adec:decorative xmlns:adec="http://schemas.microsoft.com/office/drawing/2017/decorative" val="1"/>
              </a:ext>
            </a:extLst>
          </p:cNvPr>
          <p:cNvSpPr txBox="1"/>
          <p:nvPr/>
        </p:nvSpPr>
        <p:spPr>
          <a:xfrm rot="2549045">
            <a:off x="5139506" y="2290496"/>
            <a:ext cx="2682998" cy="2558343"/>
          </a:xfrm>
          <a:prstGeom prst="rect">
            <a:avLst/>
          </a:prstGeom>
          <a:noFill/>
        </p:spPr>
        <p:txBody>
          <a:bodyPr spcFirstLastPara="1" wrap="none" lIns="0" tIns="0" rIns="0" bIns="0" numCol="1" rtlCol="0">
            <a:prstTxWarp prst="textArchUp">
              <a:avLst>
                <a:gd name="adj" fmla="val 13439213"/>
              </a:avLst>
            </a:prstTxWarp>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Microsoft Purview</a:t>
            </a:r>
          </a:p>
        </p:txBody>
      </p:sp>
      <p:sp>
        <p:nvSpPr>
          <p:cNvPr id="42" name="TextBox 41">
            <a:extLst>
              <a:ext uri="{FF2B5EF4-FFF2-40B4-BE49-F238E27FC236}">
                <a16:creationId xmlns:a16="http://schemas.microsoft.com/office/drawing/2014/main" id="{145983AB-56E4-577F-D207-AD94AAA87EAE}"/>
              </a:ext>
              <a:ext uri="{C183D7F6-B498-43B3-948B-1728B52AA6E4}">
                <adec:decorative xmlns:adec="http://schemas.microsoft.com/office/drawing/2017/decorative" val="1"/>
              </a:ext>
            </a:extLst>
          </p:cNvPr>
          <p:cNvSpPr txBox="1"/>
          <p:nvPr/>
        </p:nvSpPr>
        <p:spPr>
          <a:xfrm rot="5233322">
            <a:off x="5310243" y="2762268"/>
            <a:ext cx="2682998" cy="2558345"/>
          </a:xfrm>
          <a:prstGeom prst="rect">
            <a:avLst/>
          </a:prstGeom>
          <a:noFill/>
        </p:spPr>
        <p:txBody>
          <a:bodyPr spcFirstLastPara="1" wrap="none" lIns="0" tIns="0" rIns="0" bIns="0" numCol="1" rtlCol="0">
            <a:prstTxWarp prst="textArchUp">
              <a:avLst>
                <a:gd name="adj" fmla="val 13439213"/>
              </a:avLst>
            </a:prstTxWarp>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      Microsoft Priva</a:t>
            </a:r>
          </a:p>
        </p:txBody>
      </p:sp>
      <p:sp>
        <p:nvSpPr>
          <p:cNvPr id="43" name="TextBox 42">
            <a:extLst>
              <a:ext uri="{FF2B5EF4-FFF2-40B4-BE49-F238E27FC236}">
                <a16:creationId xmlns:a16="http://schemas.microsoft.com/office/drawing/2014/main" id="{916A10CB-B751-CEC2-37EA-BBD1AEB25BB7}"/>
              </a:ext>
              <a:ext uri="{C183D7F6-B498-43B3-948B-1728B52AA6E4}">
                <adec:decorative xmlns:adec="http://schemas.microsoft.com/office/drawing/2017/decorative" val="1"/>
              </a:ext>
            </a:extLst>
          </p:cNvPr>
          <p:cNvSpPr txBox="1"/>
          <p:nvPr/>
        </p:nvSpPr>
        <p:spPr>
          <a:xfrm rot="1470164">
            <a:off x="4255541" y="3332591"/>
            <a:ext cx="3072260" cy="2661767"/>
          </a:xfrm>
          <a:prstGeom prst="rect">
            <a:avLst/>
          </a:prstGeom>
          <a:noFill/>
        </p:spPr>
        <p:txBody>
          <a:bodyPr spcFirstLastPara="1" wrap="none" lIns="0" tIns="0" rIns="0" bIns="0" numCol="1" rtlCol="0">
            <a:prstTxWarp prst="textArchDown">
              <a:avLst>
                <a:gd name="adj" fmla="val 1220832"/>
              </a:avLst>
            </a:prstTxWarp>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Microsoft Entra</a:t>
            </a:r>
          </a:p>
        </p:txBody>
      </p:sp>
      <p:sp>
        <p:nvSpPr>
          <p:cNvPr id="44" name="TextBox 43">
            <a:extLst>
              <a:ext uri="{FF2B5EF4-FFF2-40B4-BE49-F238E27FC236}">
                <a16:creationId xmlns:a16="http://schemas.microsoft.com/office/drawing/2014/main" id="{4A0B45C9-BF94-F7B6-508B-30C957B87B51}"/>
              </a:ext>
              <a:ext uri="{C183D7F6-B498-43B3-948B-1728B52AA6E4}">
                <adec:decorative xmlns:adec="http://schemas.microsoft.com/office/drawing/2017/decorative" val="1"/>
              </a:ext>
            </a:extLst>
          </p:cNvPr>
          <p:cNvSpPr txBox="1"/>
          <p:nvPr/>
        </p:nvSpPr>
        <p:spPr>
          <a:xfrm rot="19560660">
            <a:off x="4947522" y="3340298"/>
            <a:ext cx="2881658" cy="2585604"/>
          </a:xfrm>
          <a:prstGeom prst="rect">
            <a:avLst/>
          </a:prstGeom>
          <a:noFill/>
        </p:spPr>
        <p:txBody>
          <a:bodyPr spcFirstLastPara="1" wrap="none" lIns="0" tIns="0" rIns="0" bIns="0" numCol="1" rtlCol="0">
            <a:prstTxWarp prst="textArchDown">
              <a:avLst>
                <a:gd name="adj" fmla="val 1220832"/>
              </a:avLst>
            </a:prstTxWarp>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Microsoft Intune</a:t>
            </a:r>
          </a:p>
        </p:txBody>
      </p:sp>
      <p:sp>
        <p:nvSpPr>
          <p:cNvPr id="45" name="TextBox 44">
            <a:extLst>
              <a:ext uri="{FF2B5EF4-FFF2-40B4-BE49-F238E27FC236}">
                <a16:creationId xmlns:a16="http://schemas.microsoft.com/office/drawing/2014/main" id="{5671571C-211A-E70A-AAC7-FAB4581E7D83}"/>
              </a:ext>
              <a:ext uri="{C183D7F6-B498-43B3-948B-1728B52AA6E4}">
                <adec:decorative xmlns:adec="http://schemas.microsoft.com/office/drawing/2017/decorative" val="1"/>
              </a:ext>
            </a:extLst>
          </p:cNvPr>
          <p:cNvSpPr txBox="1"/>
          <p:nvPr/>
        </p:nvSpPr>
        <p:spPr>
          <a:xfrm rot="19802926">
            <a:off x="4319119" y="2155494"/>
            <a:ext cx="2791137" cy="2661457"/>
          </a:xfrm>
          <a:prstGeom prst="rect">
            <a:avLst/>
          </a:prstGeom>
          <a:noFill/>
        </p:spPr>
        <p:txBody>
          <a:bodyPr spcFirstLastPara="1" wrap="none" lIns="0" tIns="0" rIns="0" bIns="0" numCol="1" rtlCol="0">
            <a:prstTxWarp prst="textArchUp">
              <a:avLst>
                <a:gd name="adj" fmla="val 13608722"/>
              </a:avLst>
            </a:prstTxWarp>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Microsoft Defender</a:t>
            </a:r>
          </a:p>
        </p:txBody>
      </p:sp>
      <p:sp>
        <p:nvSpPr>
          <p:cNvPr id="46" name="TextBox 45">
            <a:extLst>
              <a:ext uri="{FF2B5EF4-FFF2-40B4-BE49-F238E27FC236}">
                <a16:creationId xmlns:a16="http://schemas.microsoft.com/office/drawing/2014/main" id="{64AE9308-53EE-EDCD-B9E2-B67B60F7B304}"/>
              </a:ext>
              <a:ext uri="{C183D7F6-B498-43B3-948B-1728B52AA6E4}">
                <adec:decorative xmlns:adec="http://schemas.microsoft.com/office/drawing/2017/decorative" val="1"/>
              </a:ext>
            </a:extLst>
          </p:cNvPr>
          <p:cNvSpPr txBox="1"/>
          <p:nvPr/>
        </p:nvSpPr>
        <p:spPr>
          <a:xfrm rot="16669519">
            <a:off x="4002785" y="2592694"/>
            <a:ext cx="2791137" cy="2661458"/>
          </a:xfrm>
          <a:prstGeom prst="rect">
            <a:avLst/>
          </a:prstGeom>
          <a:noFill/>
        </p:spPr>
        <p:txBody>
          <a:bodyPr spcFirstLastPara="1" wrap="none" lIns="0" tIns="0" rIns="0" bIns="0" numCol="1" rtlCol="0">
            <a:prstTxWarp prst="textArchUp">
              <a:avLst>
                <a:gd name="adj" fmla="val 13608722"/>
              </a:avLst>
            </a:prstTxWarp>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Microsoft Sentinel</a:t>
            </a:r>
          </a:p>
        </p:txBody>
      </p:sp>
      <p:sp>
        <p:nvSpPr>
          <p:cNvPr id="47" name="Arrow: Chevron 46">
            <a:extLst>
              <a:ext uri="{FF2B5EF4-FFF2-40B4-BE49-F238E27FC236}">
                <a16:creationId xmlns:a16="http://schemas.microsoft.com/office/drawing/2014/main" id="{C3222E00-3368-5C9A-9C21-0D547A910224}"/>
              </a:ext>
              <a:ext uri="{C183D7F6-B498-43B3-948B-1728B52AA6E4}">
                <adec:decorative xmlns:adec="http://schemas.microsoft.com/office/drawing/2017/decorative" val="1"/>
              </a:ext>
            </a:extLst>
          </p:cNvPr>
          <p:cNvSpPr/>
          <p:nvPr/>
        </p:nvSpPr>
        <p:spPr bwMode="auto">
          <a:xfrm>
            <a:off x="5817028" y="1711152"/>
            <a:ext cx="480011" cy="673709"/>
          </a:xfrm>
          <a:prstGeom prst="chevron">
            <a:avLst/>
          </a:prstGeom>
          <a:solidFill>
            <a:srgbClr val="091F2B"/>
          </a:solidFill>
          <a:ln w="12700" cap="flat" cmpd="sng" algn="ctr">
            <a:no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8" name="Arrow: Chevron 47">
            <a:extLst>
              <a:ext uri="{FF2B5EF4-FFF2-40B4-BE49-F238E27FC236}">
                <a16:creationId xmlns:a16="http://schemas.microsoft.com/office/drawing/2014/main" id="{603BA5B6-7AD5-0149-0EAB-A399CD9EA230}"/>
              </a:ext>
              <a:ext uri="{C183D7F6-B498-43B3-948B-1728B52AA6E4}">
                <adec:decorative xmlns:adec="http://schemas.microsoft.com/office/drawing/2017/decorative" val="1"/>
              </a:ext>
            </a:extLst>
          </p:cNvPr>
          <p:cNvSpPr/>
          <p:nvPr/>
        </p:nvSpPr>
        <p:spPr bwMode="auto">
          <a:xfrm rot="6951829">
            <a:off x="7502073" y="4657892"/>
            <a:ext cx="480011" cy="673709"/>
          </a:xfrm>
          <a:prstGeom prst="chevron">
            <a:avLst/>
          </a:prstGeom>
          <a:solidFill>
            <a:srgbClr val="091F2B"/>
          </a:solidFill>
          <a:ln w="12700" cap="flat" cmpd="sng" algn="ctr">
            <a:no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9" name="Arrow: Chevron 48">
            <a:extLst>
              <a:ext uri="{FF2B5EF4-FFF2-40B4-BE49-F238E27FC236}">
                <a16:creationId xmlns:a16="http://schemas.microsoft.com/office/drawing/2014/main" id="{6441AFE0-CEED-D0F4-C7B1-D14CACF8DD65}"/>
              </a:ext>
              <a:ext uri="{C183D7F6-B498-43B3-948B-1728B52AA6E4}">
                <adec:decorative xmlns:adec="http://schemas.microsoft.com/office/drawing/2017/decorative" val="1"/>
              </a:ext>
            </a:extLst>
          </p:cNvPr>
          <p:cNvSpPr/>
          <p:nvPr/>
        </p:nvSpPr>
        <p:spPr bwMode="auto">
          <a:xfrm rot="14648171" flipV="1">
            <a:off x="4034677" y="4643004"/>
            <a:ext cx="480011" cy="673709"/>
          </a:xfrm>
          <a:prstGeom prst="chevron">
            <a:avLst/>
          </a:prstGeom>
          <a:solidFill>
            <a:srgbClr val="091F2B"/>
          </a:solidFill>
          <a:ln w="12700" cap="flat" cmpd="sng" algn="ctr">
            <a:no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50" name="purview">
            <a:extLst>
              <a:ext uri="{FF2B5EF4-FFF2-40B4-BE49-F238E27FC236}">
                <a16:creationId xmlns:a16="http://schemas.microsoft.com/office/drawing/2014/main" id="{27FBCC1C-4AE4-0769-5C20-EB0F6DFF19C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1024357">
            <a:off x="6538068" y="2115314"/>
            <a:ext cx="208334" cy="204083"/>
          </a:xfrm>
          <a:prstGeom prst="rect">
            <a:avLst/>
          </a:prstGeom>
        </p:spPr>
      </p:pic>
      <p:grpSp>
        <p:nvGrpSpPr>
          <p:cNvPr id="51" name="Group 50">
            <a:extLst>
              <a:ext uri="{FF2B5EF4-FFF2-40B4-BE49-F238E27FC236}">
                <a16:creationId xmlns:a16="http://schemas.microsoft.com/office/drawing/2014/main" id="{9CE4E5CF-9E24-8D5B-D835-C91435CAE966}"/>
              </a:ext>
              <a:ext uri="{C183D7F6-B498-43B3-948B-1728B52AA6E4}">
                <adec:decorative xmlns:adec="http://schemas.microsoft.com/office/drawing/2017/decorative" val="1"/>
              </a:ext>
            </a:extLst>
          </p:cNvPr>
          <p:cNvGrpSpPr>
            <a:grpSpLocks noChangeAspect="1"/>
          </p:cNvGrpSpPr>
          <p:nvPr/>
        </p:nvGrpSpPr>
        <p:grpSpPr>
          <a:xfrm rot="4476546">
            <a:off x="7727547" y="3292253"/>
            <a:ext cx="188667" cy="188125"/>
            <a:chOff x="4100469" y="2403926"/>
            <a:chExt cx="3437191" cy="3427251"/>
          </a:xfrm>
          <a:solidFill>
            <a:srgbClr val="0486D1"/>
          </a:solidFill>
        </p:grpSpPr>
        <p:sp>
          <p:nvSpPr>
            <p:cNvPr id="52" name="Freeform: Shape 51">
              <a:extLst>
                <a:ext uri="{FF2B5EF4-FFF2-40B4-BE49-F238E27FC236}">
                  <a16:creationId xmlns:a16="http://schemas.microsoft.com/office/drawing/2014/main" id="{06F2F263-9A45-085C-BC2B-ACEDAD5F48A6}"/>
                </a:ext>
                <a:ext uri="{C183D7F6-B498-43B3-948B-1728B52AA6E4}">
                  <adec:decorative xmlns:adec="http://schemas.microsoft.com/office/drawing/2017/decorative" val="1"/>
                </a:ext>
              </a:extLst>
            </p:cNvPr>
            <p:cNvSpPr/>
            <p:nvPr/>
          </p:nvSpPr>
          <p:spPr bwMode="auto">
            <a:xfrm>
              <a:off x="4770047" y="3666509"/>
              <a:ext cx="1049018" cy="820154"/>
            </a:xfrm>
            <a:custGeom>
              <a:avLst/>
              <a:gdLst>
                <a:gd name="connsiteX0" fmla="*/ 412757 w 1049018"/>
                <a:gd name="connsiteY0" fmla="*/ 0 h 820154"/>
                <a:gd name="connsiteX1" fmla="*/ 1017901 w 1049018"/>
                <a:gd name="connsiteY1" fmla="*/ 184846 h 820154"/>
                <a:gd name="connsiteX2" fmla="*/ 1049018 w 1049018"/>
                <a:gd name="connsiteY2" fmla="*/ 208114 h 820154"/>
                <a:gd name="connsiteX3" fmla="*/ 996812 w 1049018"/>
                <a:gd name="connsiteY3" fmla="*/ 247152 h 820154"/>
                <a:gd name="connsiteX4" fmla="*/ 651603 w 1049018"/>
                <a:gd name="connsiteY4" fmla="*/ 760481 h 820154"/>
                <a:gd name="connsiteX5" fmla="*/ 636260 w 1049018"/>
                <a:gd name="connsiteY5" fmla="*/ 820154 h 820154"/>
                <a:gd name="connsiteX6" fmla="*/ 627725 w 1049018"/>
                <a:gd name="connsiteY6" fmla="*/ 817030 h 820154"/>
                <a:gd name="connsiteX7" fmla="*/ 15344 w 1049018"/>
                <a:gd name="connsiteY7" fmla="*/ 141604 h 820154"/>
                <a:gd name="connsiteX8" fmla="*/ 0 w 1049018"/>
                <a:gd name="connsiteY8" fmla="*/ 81931 h 820154"/>
                <a:gd name="connsiteX9" fmla="*/ 90904 w 1049018"/>
                <a:gd name="connsiteY9" fmla="*/ 48660 h 820154"/>
                <a:gd name="connsiteX10" fmla="*/ 412757 w 1049018"/>
                <a:gd name="connsiteY10" fmla="*/ 0 h 82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9018" h="820154">
                  <a:moveTo>
                    <a:pt x="412757" y="0"/>
                  </a:moveTo>
                  <a:cubicBezTo>
                    <a:pt x="636916" y="0"/>
                    <a:pt x="845159" y="68144"/>
                    <a:pt x="1017901" y="184846"/>
                  </a:cubicBezTo>
                  <a:lnTo>
                    <a:pt x="1049018" y="208114"/>
                  </a:lnTo>
                  <a:lnTo>
                    <a:pt x="996812" y="247152"/>
                  </a:lnTo>
                  <a:cubicBezTo>
                    <a:pt x="836449" y="379496"/>
                    <a:pt x="714850" y="557134"/>
                    <a:pt x="651603" y="760481"/>
                  </a:cubicBezTo>
                  <a:lnTo>
                    <a:pt x="636260" y="820154"/>
                  </a:lnTo>
                  <a:lnTo>
                    <a:pt x="627725" y="817030"/>
                  </a:lnTo>
                  <a:cubicBezTo>
                    <a:pt x="336376" y="693800"/>
                    <a:pt x="110215" y="446624"/>
                    <a:pt x="15344" y="141604"/>
                  </a:cubicBezTo>
                  <a:lnTo>
                    <a:pt x="0" y="81931"/>
                  </a:lnTo>
                  <a:lnTo>
                    <a:pt x="90904" y="48660"/>
                  </a:lnTo>
                  <a:cubicBezTo>
                    <a:pt x="192577" y="17036"/>
                    <a:pt x="300678" y="0"/>
                    <a:pt x="412757" y="0"/>
                  </a:cubicBezTo>
                  <a:close/>
                </a:path>
              </a:pathLst>
            </a:custGeom>
            <a:grpFill/>
            <a:ln w="12700" cap="flat" cmpd="sng" algn="ctr">
              <a:solidFill>
                <a:srgbClr val="000000"/>
              </a:solidFill>
              <a:prstDash val="solid"/>
              <a:headEnd type="none" w="med" len="med"/>
              <a:tailEnd type="none" w="med" len="med"/>
            </a:ln>
            <a:effectLst/>
          </p:spPr>
          <p:txBody>
            <a:bodyPr rot="0" spcFirstLastPara="0" vert="horz" wrap="square" lIns="172079" tIns="137663" rIns="172079" bIns="1376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87743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C8111C13-8725-45EC-97F2-8B654A15C972}"/>
                </a:ext>
                <a:ext uri="{C183D7F6-B498-43B3-948B-1728B52AA6E4}">
                  <adec:decorative xmlns:adec="http://schemas.microsoft.com/office/drawing/2017/decorative" val="1"/>
                </a:ext>
              </a:extLst>
            </p:cNvPr>
            <p:cNvSpPr/>
            <p:nvPr/>
          </p:nvSpPr>
          <p:spPr bwMode="auto">
            <a:xfrm>
              <a:off x="5819065" y="3666509"/>
              <a:ext cx="1049020" cy="820155"/>
            </a:xfrm>
            <a:custGeom>
              <a:avLst/>
              <a:gdLst>
                <a:gd name="connsiteX0" fmla="*/ 636260 w 1049020"/>
                <a:gd name="connsiteY0" fmla="*/ 0 h 820155"/>
                <a:gd name="connsiteX1" fmla="*/ 958113 w 1049020"/>
                <a:gd name="connsiteY1" fmla="*/ 48660 h 820155"/>
                <a:gd name="connsiteX2" fmla="*/ 1049020 w 1049020"/>
                <a:gd name="connsiteY2" fmla="*/ 81932 h 820155"/>
                <a:gd name="connsiteX3" fmla="*/ 1033676 w 1049020"/>
                <a:gd name="connsiteY3" fmla="*/ 141604 h 820155"/>
                <a:gd name="connsiteX4" fmla="*/ 421295 w 1049020"/>
                <a:gd name="connsiteY4" fmla="*/ 817030 h 820155"/>
                <a:gd name="connsiteX5" fmla="*/ 412758 w 1049020"/>
                <a:gd name="connsiteY5" fmla="*/ 820155 h 820155"/>
                <a:gd name="connsiteX6" fmla="*/ 397414 w 1049020"/>
                <a:gd name="connsiteY6" fmla="*/ 760481 h 820155"/>
                <a:gd name="connsiteX7" fmla="*/ 52205 w 1049020"/>
                <a:gd name="connsiteY7" fmla="*/ 247152 h 820155"/>
                <a:gd name="connsiteX8" fmla="*/ 0 w 1049020"/>
                <a:gd name="connsiteY8" fmla="*/ 208114 h 820155"/>
                <a:gd name="connsiteX9" fmla="*/ 31116 w 1049020"/>
                <a:gd name="connsiteY9" fmla="*/ 184846 h 820155"/>
                <a:gd name="connsiteX10" fmla="*/ 636260 w 1049020"/>
                <a:gd name="connsiteY10" fmla="*/ 0 h 82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9020" h="820155">
                  <a:moveTo>
                    <a:pt x="636260" y="0"/>
                  </a:moveTo>
                  <a:cubicBezTo>
                    <a:pt x="748340" y="0"/>
                    <a:pt x="856440" y="17036"/>
                    <a:pt x="958113" y="48660"/>
                  </a:cubicBezTo>
                  <a:lnTo>
                    <a:pt x="1049020" y="81932"/>
                  </a:lnTo>
                  <a:lnTo>
                    <a:pt x="1033676" y="141604"/>
                  </a:lnTo>
                  <a:cubicBezTo>
                    <a:pt x="938805" y="446624"/>
                    <a:pt x="712645" y="693800"/>
                    <a:pt x="421295" y="817030"/>
                  </a:cubicBezTo>
                  <a:lnTo>
                    <a:pt x="412758" y="820155"/>
                  </a:lnTo>
                  <a:lnTo>
                    <a:pt x="397414" y="760481"/>
                  </a:lnTo>
                  <a:cubicBezTo>
                    <a:pt x="334167" y="557134"/>
                    <a:pt x="212569" y="379496"/>
                    <a:pt x="52205" y="247152"/>
                  </a:cubicBezTo>
                  <a:lnTo>
                    <a:pt x="0" y="208114"/>
                  </a:lnTo>
                  <a:lnTo>
                    <a:pt x="31116" y="184846"/>
                  </a:lnTo>
                  <a:cubicBezTo>
                    <a:pt x="203858" y="68144"/>
                    <a:pt x="412101" y="0"/>
                    <a:pt x="636260" y="0"/>
                  </a:cubicBezTo>
                  <a:close/>
                </a:path>
              </a:pathLst>
            </a:custGeom>
            <a:grpFill/>
            <a:ln w="12700" cap="flat" cmpd="sng" algn="ctr">
              <a:solidFill>
                <a:srgbClr val="000000"/>
              </a:solidFill>
              <a:prstDash val="solid"/>
              <a:headEnd type="none" w="med" len="med"/>
              <a:tailEnd type="none" w="med" len="med"/>
            </a:ln>
            <a:effectLst/>
          </p:spPr>
          <p:txBody>
            <a:bodyPr rot="0" spcFirstLastPara="0" vert="horz" wrap="square" lIns="172079" tIns="137663" rIns="172079" bIns="1376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87743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Freeform: Shape 53">
              <a:extLst>
                <a:ext uri="{FF2B5EF4-FFF2-40B4-BE49-F238E27FC236}">
                  <a16:creationId xmlns:a16="http://schemas.microsoft.com/office/drawing/2014/main" id="{1053FDD8-C80C-F778-07FE-65D0107588F0}"/>
                </a:ext>
                <a:ext uri="{C183D7F6-B498-43B3-948B-1728B52AA6E4}">
                  <adec:decorative xmlns:adec="http://schemas.microsoft.com/office/drawing/2017/decorative" val="1"/>
                </a:ext>
              </a:extLst>
            </p:cNvPr>
            <p:cNvSpPr/>
            <p:nvPr/>
          </p:nvSpPr>
          <p:spPr bwMode="auto">
            <a:xfrm>
              <a:off x="5372990" y="4486663"/>
              <a:ext cx="892149" cy="1136400"/>
            </a:xfrm>
            <a:custGeom>
              <a:avLst/>
              <a:gdLst>
                <a:gd name="connsiteX0" fmla="*/ 33317 w 892149"/>
                <a:gd name="connsiteY0" fmla="*/ 0 h 1136400"/>
                <a:gd name="connsiteX1" fmla="*/ 124223 w 892149"/>
                <a:gd name="connsiteY1" fmla="*/ 33271 h 1136400"/>
                <a:gd name="connsiteX2" fmla="*/ 446076 w 892149"/>
                <a:gd name="connsiteY2" fmla="*/ 81931 h 1136400"/>
                <a:gd name="connsiteX3" fmla="*/ 767929 w 892149"/>
                <a:gd name="connsiteY3" fmla="*/ 33271 h 1136400"/>
                <a:gd name="connsiteX4" fmla="*/ 858833 w 892149"/>
                <a:gd name="connsiteY4" fmla="*/ 1 h 1136400"/>
                <a:gd name="connsiteX5" fmla="*/ 870160 w 892149"/>
                <a:gd name="connsiteY5" fmla="*/ 44052 h 1136400"/>
                <a:gd name="connsiteX6" fmla="*/ 892149 w 892149"/>
                <a:gd name="connsiteY6" fmla="*/ 262180 h 1136400"/>
                <a:gd name="connsiteX7" fmla="*/ 498280 w 892149"/>
                <a:gd name="connsiteY7" fmla="*/ 1097362 h 1136400"/>
                <a:gd name="connsiteX8" fmla="*/ 446075 w 892149"/>
                <a:gd name="connsiteY8" fmla="*/ 1136400 h 1136400"/>
                <a:gd name="connsiteX9" fmla="*/ 393869 w 892149"/>
                <a:gd name="connsiteY9" fmla="*/ 1097362 h 1136400"/>
                <a:gd name="connsiteX10" fmla="*/ 0 w 892149"/>
                <a:gd name="connsiteY10" fmla="*/ 262180 h 1136400"/>
                <a:gd name="connsiteX11" fmla="*/ 21989 w 892149"/>
                <a:gd name="connsiteY11" fmla="*/ 44052 h 1136400"/>
                <a:gd name="connsiteX12" fmla="*/ 33317 w 892149"/>
                <a:gd name="connsiteY12" fmla="*/ 0 h 113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92149" h="1136400">
                  <a:moveTo>
                    <a:pt x="33317" y="0"/>
                  </a:moveTo>
                  <a:lnTo>
                    <a:pt x="124223" y="33271"/>
                  </a:lnTo>
                  <a:cubicBezTo>
                    <a:pt x="225896" y="64895"/>
                    <a:pt x="333997" y="81931"/>
                    <a:pt x="446076" y="81931"/>
                  </a:cubicBezTo>
                  <a:cubicBezTo>
                    <a:pt x="558156" y="81931"/>
                    <a:pt x="666256" y="64895"/>
                    <a:pt x="767929" y="33271"/>
                  </a:cubicBezTo>
                  <a:lnTo>
                    <a:pt x="858833" y="1"/>
                  </a:lnTo>
                  <a:lnTo>
                    <a:pt x="870160" y="44052"/>
                  </a:lnTo>
                  <a:cubicBezTo>
                    <a:pt x="884578" y="114509"/>
                    <a:pt x="892149" y="187461"/>
                    <a:pt x="892149" y="262180"/>
                  </a:cubicBezTo>
                  <a:cubicBezTo>
                    <a:pt x="892149" y="598419"/>
                    <a:pt x="738826" y="898846"/>
                    <a:pt x="498280" y="1097362"/>
                  </a:cubicBezTo>
                  <a:lnTo>
                    <a:pt x="446075" y="1136400"/>
                  </a:lnTo>
                  <a:lnTo>
                    <a:pt x="393869" y="1097362"/>
                  </a:lnTo>
                  <a:cubicBezTo>
                    <a:pt x="153324" y="898846"/>
                    <a:pt x="0" y="598419"/>
                    <a:pt x="0" y="262180"/>
                  </a:cubicBezTo>
                  <a:cubicBezTo>
                    <a:pt x="0" y="187461"/>
                    <a:pt x="7572" y="114509"/>
                    <a:pt x="21989" y="44052"/>
                  </a:cubicBezTo>
                  <a:lnTo>
                    <a:pt x="33317" y="0"/>
                  </a:lnTo>
                  <a:close/>
                </a:path>
              </a:pathLst>
            </a:custGeom>
            <a:grpFill/>
            <a:ln w="12700" cap="flat" cmpd="sng" algn="ctr">
              <a:solidFill>
                <a:srgbClr val="000000"/>
              </a:solidFill>
              <a:prstDash val="solid"/>
              <a:headEnd type="none" w="med" len="med"/>
              <a:tailEnd type="none" w="med" len="med"/>
            </a:ln>
            <a:effectLst/>
          </p:spPr>
          <p:txBody>
            <a:bodyPr rot="0" spcFirstLastPara="0" vert="horz" wrap="square" lIns="172079" tIns="137663" rIns="172079" bIns="1376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87743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FF0808D9-A879-3FBA-8571-4E55C3493946}"/>
                </a:ext>
                <a:ext uri="{C183D7F6-B498-43B3-948B-1728B52AA6E4}">
                  <adec:decorative xmlns:adec="http://schemas.microsoft.com/office/drawing/2017/decorative" val="1"/>
                </a:ext>
              </a:extLst>
            </p:cNvPr>
            <p:cNvSpPr/>
            <p:nvPr/>
          </p:nvSpPr>
          <p:spPr bwMode="auto">
            <a:xfrm>
              <a:off x="4736730" y="2403926"/>
              <a:ext cx="2164670" cy="1470697"/>
            </a:xfrm>
            <a:custGeom>
              <a:avLst/>
              <a:gdLst>
                <a:gd name="connsiteX0" fmla="*/ 1082335 w 2164670"/>
                <a:gd name="connsiteY0" fmla="*/ 0 h 1470697"/>
                <a:gd name="connsiteX1" fmla="*/ 2164670 w 2164670"/>
                <a:gd name="connsiteY1" fmla="*/ 1082334 h 1470697"/>
                <a:gd name="connsiteX2" fmla="*/ 2142681 w 2164670"/>
                <a:gd name="connsiteY2" fmla="*/ 1300462 h 1470697"/>
                <a:gd name="connsiteX3" fmla="*/ 2131354 w 2164670"/>
                <a:gd name="connsiteY3" fmla="*/ 1344515 h 1470697"/>
                <a:gd name="connsiteX4" fmla="*/ 2040447 w 2164670"/>
                <a:gd name="connsiteY4" fmla="*/ 1311243 h 1470697"/>
                <a:gd name="connsiteX5" fmla="*/ 1718594 w 2164670"/>
                <a:gd name="connsiteY5" fmla="*/ 1262583 h 1470697"/>
                <a:gd name="connsiteX6" fmla="*/ 1113450 w 2164670"/>
                <a:gd name="connsiteY6" fmla="*/ 1447429 h 1470697"/>
                <a:gd name="connsiteX7" fmla="*/ 1082334 w 2164670"/>
                <a:gd name="connsiteY7" fmla="*/ 1470697 h 1470697"/>
                <a:gd name="connsiteX8" fmla="*/ 1051217 w 2164670"/>
                <a:gd name="connsiteY8" fmla="*/ 1447429 h 1470697"/>
                <a:gd name="connsiteX9" fmla="*/ 446073 w 2164670"/>
                <a:gd name="connsiteY9" fmla="*/ 1262583 h 1470697"/>
                <a:gd name="connsiteX10" fmla="*/ 124220 w 2164670"/>
                <a:gd name="connsiteY10" fmla="*/ 1311243 h 1470697"/>
                <a:gd name="connsiteX11" fmla="*/ 33316 w 2164670"/>
                <a:gd name="connsiteY11" fmla="*/ 1344514 h 1470697"/>
                <a:gd name="connsiteX12" fmla="*/ 21989 w 2164670"/>
                <a:gd name="connsiteY12" fmla="*/ 1300462 h 1470697"/>
                <a:gd name="connsiteX13" fmla="*/ 0 w 2164670"/>
                <a:gd name="connsiteY13" fmla="*/ 1082334 h 1470697"/>
                <a:gd name="connsiteX14" fmla="*/ 1082335 w 2164670"/>
                <a:gd name="connsiteY14" fmla="*/ 0 h 147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64670" h="1470697">
                  <a:moveTo>
                    <a:pt x="1082335" y="0"/>
                  </a:moveTo>
                  <a:cubicBezTo>
                    <a:pt x="1680092" y="0"/>
                    <a:pt x="2164670" y="484577"/>
                    <a:pt x="2164670" y="1082334"/>
                  </a:cubicBezTo>
                  <a:cubicBezTo>
                    <a:pt x="2164670" y="1157054"/>
                    <a:pt x="2157099" y="1230005"/>
                    <a:pt x="2142681" y="1300462"/>
                  </a:cubicBezTo>
                  <a:lnTo>
                    <a:pt x="2131354" y="1344515"/>
                  </a:lnTo>
                  <a:lnTo>
                    <a:pt x="2040447" y="1311243"/>
                  </a:lnTo>
                  <a:cubicBezTo>
                    <a:pt x="1938774" y="1279619"/>
                    <a:pt x="1830674" y="1262583"/>
                    <a:pt x="1718594" y="1262583"/>
                  </a:cubicBezTo>
                  <a:cubicBezTo>
                    <a:pt x="1494435" y="1262583"/>
                    <a:pt x="1286192" y="1330727"/>
                    <a:pt x="1113450" y="1447429"/>
                  </a:cubicBezTo>
                  <a:lnTo>
                    <a:pt x="1082334" y="1470697"/>
                  </a:lnTo>
                  <a:lnTo>
                    <a:pt x="1051217" y="1447429"/>
                  </a:lnTo>
                  <a:cubicBezTo>
                    <a:pt x="878475" y="1330727"/>
                    <a:pt x="670232" y="1262583"/>
                    <a:pt x="446073" y="1262583"/>
                  </a:cubicBezTo>
                  <a:cubicBezTo>
                    <a:pt x="333994" y="1262583"/>
                    <a:pt x="225893" y="1279619"/>
                    <a:pt x="124220" y="1311243"/>
                  </a:cubicBezTo>
                  <a:lnTo>
                    <a:pt x="33316" y="1344514"/>
                  </a:lnTo>
                  <a:lnTo>
                    <a:pt x="21989" y="1300462"/>
                  </a:lnTo>
                  <a:cubicBezTo>
                    <a:pt x="7572" y="1230005"/>
                    <a:pt x="0" y="1157054"/>
                    <a:pt x="0" y="1082334"/>
                  </a:cubicBezTo>
                  <a:cubicBezTo>
                    <a:pt x="0" y="484577"/>
                    <a:pt x="484578" y="0"/>
                    <a:pt x="1082335" y="0"/>
                  </a:cubicBezTo>
                  <a:close/>
                </a:path>
              </a:pathLst>
            </a:custGeom>
            <a:grpFill/>
            <a:ln w="12700" cap="flat" cmpd="sng" algn="ctr">
              <a:solidFill>
                <a:srgbClr val="000000"/>
              </a:solidFill>
              <a:prstDash val="solid"/>
              <a:headEnd type="none" w="med" len="med"/>
              <a:tailEnd type="none" w="med" len="med"/>
            </a:ln>
            <a:effectLst/>
          </p:spPr>
          <p:txBody>
            <a:bodyPr rot="0" spcFirstLastPara="0" vert="horz" wrap="square" lIns="172079" tIns="137663" rIns="172079" bIns="1376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87743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4D8F74E6-519A-43D5-67AF-9B613B85F144}"/>
                </a:ext>
                <a:ext uri="{C183D7F6-B498-43B3-948B-1728B52AA6E4}">
                  <adec:decorative xmlns:adec="http://schemas.microsoft.com/office/drawing/2017/decorative" val="1"/>
                </a:ext>
              </a:extLst>
            </p:cNvPr>
            <p:cNvSpPr/>
            <p:nvPr/>
          </p:nvSpPr>
          <p:spPr bwMode="auto">
            <a:xfrm>
              <a:off x="4100469" y="3748440"/>
              <a:ext cx="1718596" cy="2082737"/>
            </a:xfrm>
            <a:custGeom>
              <a:avLst/>
              <a:gdLst>
                <a:gd name="connsiteX0" fmla="*/ 669578 w 1718596"/>
                <a:gd name="connsiteY0" fmla="*/ 0 h 2082737"/>
                <a:gd name="connsiteX1" fmla="*/ 684922 w 1718596"/>
                <a:gd name="connsiteY1" fmla="*/ 59673 h 2082737"/>
                <a:gd name="connsiteX2" fmla="*/ 1297303 w 1718596"/>
                <a:gd name="connsiteY2" fmla="*/ 735099 h 2082737"/>
                <a:gd name="connsiteX3" fmla="*/ 1305838 w 1718596"/>
                <a:gd name="connsiteY3" fmla="*/ 738223 h 2082737"/>
                <a:gd name="connsiteX4" fmla="*/ 1294510 w 1718596"/>
                <a:gd name="connsiteY4" fmla="*/ 782275 h 2082737"/>
                <a:gd name="connsiteX5" fmla="*/ 1272521 w 1718596"/>
                <a:gd name="connsiteY5" fmla="*/ 1000403 h 2082737"/>
                <a:gd name="connsiteX6" fmla="*/ 1666390 w 1718596"/>
                <a:gd name="connsiteY6" fmla="*/ 1835585 h 2082737"/>
                <a:gd name="connsiteX7" fmla="*/ 1718596 w 1718596"/>
                <a:gd name="connsiteY7" fmla="*/ 1874623 h 2082737"/>
                <a:gd name="connsiteX8" fmla="*/ 1687479 w 1718596"/>
                <a:gd name="connsiteY8" fmla="*/ 1897891 h 2082737"/>
                <a:gd name="connsiteX9" fmla="*/ 1082335 w 1718596"/>
                <a:gd name="connsiteY9" fmla="*/ 2082737 h 2082737"/>
                <a:gd name="connsiteX10" fmla="*/ 0 w 1718596"/>
                <a:gd name="connsiteY10" fmla="*/ 1000403 h 2082737"/>
                <a:gd name="connsiteX11" fmla="*/ 661041 w 1718596"/>
                <a:gd name="connsiteY11" fmla="*/ 3124 h 2082737"/>
                <a:gd name="connsiteX12" fmla="*/ 669578 w 1718596"/>
                <a:gd name="connsiteY12" fmla="*/ 0 h 208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8596" h="2082737">
                  <a:moveTo>
                    <a:pt x="669578" y="0"/>
                  </a:moveTo>
                  <a:lnTo>
                    <a:pt x="684922" y="59673"/>
                  </a:lnTo>
                  <a:cubicBezTo>
                    <a:pt x="779793" y="364693"/>
                    <a:pt x="1005954" y="611869"/>
                    <a:pt x="1297303" y="735099"/>
                  </a:cubicBezTo>
                  <a:lnTo>
                    <a:pt x="1305838" y="738223"/>
                  </a:lnTo>
                  <a:lnTo>
                    <a:pt x="1294510" y="782275"/>
                  </a:lnTo>
                  <a:cubicBezTo>
                    <a:pt x="1280093" y="852732"/>
                    <a:pt x="1272521" y="925684"/>
                    <a:pt x="1272521" y="1000403"/>
                  </a:cubicBezTo>
                  <a:cubicBezTo>
                    <a:pt x="1272521" y="1336642"/>
                    <a:pt x="1425845" y="1637069"/>
                    <a:pt x="1666390" y="1835585"/>
                  </a:cubicBezTo>
                  <a:lnTo>
                    <a:pt x="1718596" y="1874623"/>
                  </a:lnTo>
                  <a:lnTo>
                    <a:pt x="1687479" y="1897891"/>
                  </a:lnTo>
                  <a:cubicBezTo>
                    <a:pt x="1514737" y="2014594"/>
                    <a:pt x="1306494" y="2082737"/>
                    <a:pt x="1082335" y="2082737"/>
                  </a:cubicBezTo>
                  <a:cubicBezTo>
                    <a:pt x="484578" y="2082737"/>
                    <a:pt x="0" y="1598160"/>
                    <a:pt x="0" y="1000403"/>
                  </a:cubicBezTo>
                  <a:cubicBezTo>
                    <a:pt x="0" y="552085"/>
                    <a:pt x="272575" y="167431"/>
                    <a:pt x="661041" y="3124"/>
                  </a:cubicBezTo>
                  <a:lnTo>
                    <a:pt x="669578" y="0"/>
                  </a:lnTo>
                  <a:close/>
                </a:path>
              </a:pathLst>
            </a:custGeom>
            <a:grpFill/>
            <a:ln w="12700" cap="flat" cmpd="sng" algn="ctr">
              <a:solidFill>
                <a:srgbClr val="000000"/>
              </a:solidFill>
              <a:prstDash val="solid"/>
              <a:headEnd type="none" w="med" len="med"/>
              <a:tailEnd type="none" w="med" len="med"/>
            </a:ln>
            <a:effectLst/>
          </p:spPr>
          <p:txBody>
            <a:bodyPr rot="0" spcFirstLastPara="0" vert="horz" wrap="square" lIns="172079" tIns="137663" rIns="172079" bIns="1376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87743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82D49DB2-36AB-A175-41BB-3937F6CD30EA}"/>
                </a:ext>
                <a:ext uri="{C183D7F6-B498-43B3-948B-1728B52AA6E4}">
                  <adec:decorative xmlns:adec="http://schemas.microsoft.com/office/drawing/2017/decorative" val="1"/>
                </a:ext>
              </a:extLst>
            </p:cNvPr>
            <p:cNvSpPr/>
            <p:nvPr/>
          </p:nvSpPr>
          <p:spPr bwMode="auto">
            <a:xfrm>
              <a:off x="5819065" y="3748441"/>
              <a:ext cx="1718595" cy="2082736"/>
            </a:xfrm>
            <a:custGeom>
              <a:avLst/>
              <a:gdLst>
                <a:gd name="connsiteX0" fmla="*/ 1049020 w 1718595"/>
                <a:gd name="connsiteY0" fmla="*/ 0 h 2082736"/>
                <a:gd name="connsiteX1" fmla="*/ 1057554 w 1718595"/>
                <a:gd name="connsiteY1" fmla="*/ 3123 h 2082736"/>
                <a:gd name="connsiteX2" fmla="*/ 1718595 w 1718595"/>
                <a:gd name="connsiteY2" fmla="*/ 1000402 h 2082736"/>
                <a:gd name="connsiteX3" fmla="*/ 636260 w 1718595"/>
                <a:gd name="connsiteY3" fmla="*/ 2082736 h 2082736"/>
                <a:gd name="connsiteX4" fmla="*/ 31116 w 1718595"/>
                <a:gd name="connsiteY4" fmla="*/ 1897890 h 2082736"/>
                <a:gd name="connsiteX5" fmla="*/ 0 w 1718595"/>
                <a:gd name="connsiteY5" fmla="*/ 1874622 h 2082736"/>
                <a:gd name="connsiteX6" fmla="*/ 52205 w 1718595"/>
                <a:gd name="connsiteY6" fmla="*/ 1835584 h 2082736"/>
                <a:gd name="connsiteX7" fmla="*/ 446074 w 1718595"/>
                <a:gd name="connsiteY7" fmla="*/ 1000402 h 2082736"/>
                <a:gd name="connsiteX8" fmla="*/ 424085 w 1718595"/>
                <a:gd name="connsiteY8" fmla="*/ 782274 h 2082736"/>
                <a:gd name="connsiteX9" fmla="*/ 412758 w 1718595"/>
                <a:gd name="connsiteY9" fmla="*/ 738223 h 2082736"/>
                <a:gd name="connsiteX10" fmla="*/ 421295 w 1718595"/>
                <a:gd name="connsiteY10" fmla="*/ 735098 h 2082736"/>
                <a:gd name="connsiteX11" fmla="*/ 1033676 w 1718595"/>
                <a:gd name="connsiteY11" fmla="*/ 59672 h 2082736"/>
                <a:gd name="connsiteX12" fmla="*/ 1049020 w 1718595"/>
                <a:gd name="connsiteY12" fmla="*/ 0 h 208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8595" h="2082736">
                  <a:moveTo>
                    <a:pt x="1049020" y="0"/>
                  </a:moveTo>
                  <a:lnTo>
                    <a:pt x="1057554" y="3123"/>
                  </a:lnTo>
                  <a:cubicBezTo>
                    <a:pt x="1446020" y="167430"/>
                    <a:pt x="1718595" y="552084"/>
                    <a:pt x="1718595" y="1000402"/>
                  </a:cubicBezTo>
                  <a:cubicBezTo>
                    <a:pt x="1718595" y="1598159"/>
                    <a:pt x="1234017" y="2082736"/>
                    <a:pt x="636260" y="2082736"/>
                  </a:cubicBezTo>
                  <a:cubicBezTo>
                    <a:pt x="412101" y="2082736"/>
                    <a:pt x="203858" y="2014593"/>
                    <a:pt x="31116" y="1897890"/>
                  </a:cubicBezTo>
                  <a:lnTo>
                    <a:pt x="0" y="1874622"/>
                  </a:lnTo>
                  <a:lnTo>
                    <a:pt x="52205" y="1835584"/>
                  </a:lnTo>
                  <a:cubicBezTo>
                    <a:pt x="292751" y="1637068"/>
                    <a:pt x="446074" y="1336641"/>
                    <a:pt x="446074" y="1000402"/>
                  </a:cubicBezTo>
                  <a:cubicBezTo>
                    <a:pt x="446074" y="925683"/>
                    <a:pt x="438503" y="852731"/>
                    <a:pt x="424085" y="782274"/>
                  </a:cubicBezTo>
                  <a:lnTo>
                    <a:pt x="412758" y="738223"/>
                  </a:lnTo>
                  <a:lnTo>
                    <a:pt x="421295" y="735098"/>
                  </a:lnTo>
                  <a:cubicBezTo>
                    <a:pt x="712645" y="611868"/>
                    <a:pt x="938805" y="364692"/>
                    <a:pt x="1033676" y="59672"/>
                  </a:cubicBezTo>
                  <a:lnTo>
                    <a:pt x="1049020" y="0"/>
                  </a:lnTo>
                  <a:close/>
                </a:path>
              </a:pathLst>
            </a:custGeom>
            <a:grpFill/>
            <a:ln w="12700" cap="flat" cmpd="sng" algn="ctr">
              <a:solidFill>
                <a:srgbClr val="000000"/>
              </a:solidFill>
              <a:prstDash val="solid"/>
              <a:headEnd type="none" w="med" len="med"/>
              <a:tailEnd type="none" w="med" len="med"/>
            </a:ln>
            <a:effectLst/>
          </p:spPr>
          <p:txBody>
            <a:bodyPr rot="0" spcFirstLastPara="0" vert="horz" wrap="square" lIns="172079" tIns="137663" rIns="172079" bIns="1376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87743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AD644AC7-3EB5-322C-7E12-B308376CF3DA}"/>
                </a:ext>
                <a:ext uri="{C183D7F6-B498-43B3-948B-1728B52AA6E4}">
                  <adec:decorative xmlns:adec="http://schemas.microsoft.com/office/drawing/2017/decorative" val="1"/>
                </a:ext>
              </a:extLst>
            </p:cNvPr>
            <p:cNvSpPr/>
            <p:nvPr/>
          </p:nvSpPr>
          <p:spPr bwMode="auto">
            <a:xfrm>
              <a:off x="5406307" y="3874623"/>
              <a:ext cx="825516" cy="693971"/>
            </a:xfrm>
            <a:custGeom>
              <a:avLst/>
              <a:gdLst>
                <a:gd name="connsiteX0" fmla="*/ 412758 w 825516"/>
                <a:gd name="connsiteY0" fmla="*/ 0 h 693971"/>
                <a:gd name="connsiteX1" fmla="*/ 464963 w 825516"/>
                <a:gd name="connsiteY1" fmla="*/ 39038 h 693971"/>
                <a:gd name="connsiteX2" fmla="*/ 810172 w 825516"/>
                <a:gd name="connsiteY2" fmla="*/ 552367 h 693971"/>
                <a:gd name="connsiteX3" fmla="*/ 825516 w 825516"/>
                <a:gd name="connsiteY3" fmla="*/ 612041 h 693971"/>
                <a:gd name="connsiteX4" fmla="*/ 734612 w 825516"/>
                <a:gd name="connsiteY4" fmla="*/ 645311 h 693971"/>
                <a:gd name="connsiteX5" fmla="*/ 412759 w 825516"/>
                <a:gd name="connsiteY5" fmla="*/ 693971 h 693971"/>
                <a:gd name="connsiteX6" fmla="*/ 90906 w 825516"/>
                <a:gd name="connsiteY6" fmla="*/ 645311 h 693971"/>
                <a:gd name="connsiteX7" fmla="*/ 0 w 825516"/>
                <a:gd name="connsiteY7" fmla="*/ 612040 h 693971"/>
                <a:gd name="connsiteX8" fmla="*/ 15343 w 825516"/>
                <a:gd name="connsiteY8" fmla="*/ 552367 h 693971"/>
                <a:gd name="connsiteX9" fmla="*/ 360552 w 825516"/>
                <a:gd name="connsiteY9" fmla="*/ 39038 h 693971"/>
                <a:gd name="connsiteX10" fmla="*/ 412758 w 825516"/>
                <a:gd name="connsiteY10" fmla="*/ 0 h 69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25516" h="693971">
                  <a:moveTo>
                    <a:pt x="412758" y="0"/>
                  </a:moveTo>
                  <a:lnTo>
                    <a:pt x="464963" y="39038"/>
                  </a:lnTo>
                  <a:cubicBezTo>
                    <a:pt x="625327" y="171382"/>
                    <a:pt x="746925" y="349020"/>
                    <a:pt x="810172" y="552367"/>
                  </a:cubicBezTo>
                  <a:lnTo>
                    <a:pt x="825516" y="612041"/>
                  </a:lnTo>
                  <a:lnTo>
                    <a:pt x="734612" y="645311"/>
                  </a:lnTo>
                  <a:cubicBezTo>
                    <a:pt x="632939" y="676935"/>
                    <a:pt x="524839" y="693971"/>
                    <a:pt x="412759" y="693971"/>
                  </a:cubicBezTo>
                  <a:cubicBezTo>
                    <a:pt x="300680" y="693971"/>
                    <a:pt x="192579" y="676935"/>
                    <a:pt x="90906" y="645311"/>
                  </a:cubicBezTo>
                  <a:lnTo>
                    <a:pt x="0" y="612040"/>
                  </a:lnTo>
                  <a:lnTo>
                    <a:pt x="15343" y="552367"/>
                  </a:lnTo>
                  <a:cubicBezTo>
                    <a:pt x="78590" y="349020"/>
                    <a:pt x="200189" y="171382"/>
                    <a:pt x="360552" y="39038"/>
                  </a:cubicBezTo>
                  <a:lnTo>
                    <a:pt x="412758" y="0"/>
                  </a:lnTo>
                  <a:close/>
                </a:path>
              </a:pathLst>
            </a:custGeom>
            <a:grpFill/>
            <a:ln w="12700" cap="flat" cmpd="sng" algn="ctr">
              <a:solidFill>
                <a:srgbClr val="000000"/>
              </a:solidFill>
              <a:prstDash val="solid"/>
              <a:headEnd type="none" w="med" len="med"/>
              <a:tailEnd type="none" w="med" len="med"/>
            </a:ln>
            <a:effectLst/>
          </p:spPr>
          <p:txBody>
            <a:bodyPr rot="0" spcFirstLastPara="0" vert="horz" wrap="square" lIns="172079" tIns="137663" rIns="172079" bIns="1376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87743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9" name="Group 58" descr="Microsoft Security includes: &#10;- Data security, compliance and privacy&#10;- Identity &amp; Management&#10;- Threat Protection &amp; Cloud Security">
            <a:extLst>
              <a:ext uri="{FF2B5EF4-FFF2-40B4-BE49-F238E27FC236}">
                <a16:creationId xmlns:a16="http://schemas.microsoft.com/office/drawing/2014/main" id="{717B01D9-FFF5-84C1-C43A-20E61690A787}"/>
              </a:ext>
            </a:extLst>
          </p:cNvPr>
          <p:cNvGrpSpPr/>
          <p:nvPr/>
        </p:nvGrpSpPr>
        <p:grpSpPr>
          <a:xfrm>
            <a:off x="4336404" y="2371310"/>
            <a:ext cx="3353159" cy="3354802"/>
            <a:chOff x="4285259" y="2068241"/>
            <a:chExt cx="3640893" cy="3642677"/>
          </a:xfrm>
        </p:grpSpPr>
        <p:sp>
          <p:nvSpPr>
            <p:cNvPr id="60" name="Pie 62">
              <a:extLst>
                <a:ext uri="{FF2B5EF4-FFF2-40B4-BE49-F238E27FC236}">
                  <a16:creationId xmlns:a16="http://schemas.microsoft.com/office/drawing/2014/main" id="{E9B824A1-2332-4AE5-9330-4422E17DA3F7}"/>
                </a:ext>
                <a:ext uri="{C183D7F6-B498-43B3-948B-1728B52AA6E4}">
                  <adec:decorative xmlns:adec="http://schemas.microsoft.com/office/drawing/2017/decorative" val="1"/>
                </a:ext>
              </a:extLst>
            </p:cNvPr>
            <p:cNvSpPr/>
            <p:nvPr/>
          </p:nvSpPr>
          <p:spPr bwMode="auto">
            <a:xfrm>
              <a:off x="4285259" y="2070025"/>
              <a:ext cx="3640893" cy="3640893"/>
            </a:xfrm>
            <a:prstGeom prst="pie">
              <a:avLst>
                <a:gd name="adj1" fmla="val 1720240"/>
                <a:gd name="adj2" fmla="val 9052444"/>
              </a:avLst>
            </a:prstGeom>
            <a:solidFill>
              <a:srgbClr val="243A5E"/>
            </a:solidFill>
            <a:ln w="12700" cap="flat" cmpd="sng" algn="ctr">
              <a:no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Pie 61">
              <a:extLst>
                <a:ext uri="{FF2B5EF4-FFF2-40B4-BE49-F238E27FC236}">
                  <a16:creationId xmlns:a16="http://schemas.microsoft.com/office/drawing/2014/main" id="{F7DA5CE8-09B3-8718-62F0-6044AC50A307}"/>
                </a:ext>
                <a:ext uri="{C183D7F6-B498-43B3-948B-1728B52AA6E4}">
                  <adec:decorative xmlns:adec="http://schemas.microsoft.com/office/drawing/2017/decorative" val="1"/>
                </a:ext>
              </a:extLst>
            </p:cNvPr>
            <p:cNvSpPr/>
            <p:nvPr/>
          </p:nvSpPr>
          <p:spPr bwMode="auto">
            <a:xfrm>
              <a:off x="4285259" y="2070025"/>
              <a:ext cx="3640893" cy="3640893"/>
            </a:xfrm>
            <a:prstGeom prst="pie">
              <a:avLst>
                <a:gd name="adj1" fmla="val 16221560"/>
                <a:gd name="adj2" fmla="val 1715754"/>
              </a:avLst>
            </a:prstGeom>
            <a:solidFill>
              <a:srgbClr val="243A5E"/>
            </a:solidFill>
            <a:ln w="12700" cap="flat" cmpd="sng" algn="ctr">
              <a:no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2" name="Pie 60">
              <a:extLst>
                <a:ext uri="{FF2B5EF4-FFF2-40B4-BE49-F238E27FC236}">
                  <a16:creationId xmlns:a16="http://schemas.microsoft.com/office/drawing/2014/main" id="{CAFCDDA3-EEA3-52DD-7C76-DDC2FCAFCB64}"/>
                </a:ext>
                <a:ext uri="{C183D7F6-B498-43B3-948B-1728B52AA6E4}">
                  <adec:decorative xmlns:adec="http://schemas.microsoft.com/office/drawing/2017/decorative" val="1"/>
                </a:ext>
              </a:extLst>
            </p:cNvPr>
            <p:cNvSpPr/>
            <p:nvPr/>
          </p:nvSpPr>
          <p:spPr bwMode="auto">
            <a:xfrm>
              <a:off x="4285259" y="2070025"/>
              <a:ext cx="3640893" cy="3640893"/>
            </a:xfrm>
            <a:prstGeom prst="pie">
              <a:avLst>
                <a:gd name="adj1" fmla="val 9046045"/>
                <a:gd name="adj2" fmla="val 16232448"/>
              </a:avLst>
            </a:prstGeom>
            <a:solidFill>
              <a:srgbClr val="243A5E"/>
            </a:solidFill>
            <a:ln w="12700" cap="flat" cmpd="sng" algn="ctr">
              <a:no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3" name="TextBox 59">
              <a:extLst>
                <a:ext uri="{FF2B5EF4-FFF2-40B4-BE49-F238E27FC236}">
                  <a16:creationId xmlns:a16="http://schemas.microsoft.com/office/drawing/2014/main" id="{4CC7C364-2A98-7651-CEC7-0B3E3A7E94C5}"/>
                </a:ext>
                <a:ext uri="{C183D7F6-B498-43B3-948B-1728B52AA6E4}">
                  <adec:decorative xmlns:adec="http://schemas.microsoft.com/office/drawing/2017/decorative" val="1"/>
                </a:ext>
              </a:extLst>
            </p:cNvPr>
            <p:cNvSpPr txBox="1"/>
            <p:nvPr/>
          </p:nvSpPr>
          <p:spPr>
            <a:xfrm rot="18000000">
              <a:off x="4485989" y="2339062"/>
              <a:ext cx="3259152" cy="3107730"/>
            </a:xfrm>
            <a:prstGeom prst="rect">
              <a:avLst/>
            </a:prstGeom>
            <a:noFill/>
          </p:spPr>
          <p:txBody>
            <a:bodyPr spcFirstLastPara="1" wrap="none" lIns="0" tIns="0" rIns="0" bIns="0" numCol="1" rtlCol="0">
              <a:prstTxWarp prst="textArchUp">
                <a:avLst>
                  <a:gd name="adj" fmla="val 13608722"/>
                </a:avLst>
              </a:prstTxWarp>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Threat Protection &amp; Cloud Security</a:t>
              </a:r>
            </a:p>
          </p:txBody>
        </p:sp>
        <p:sp>
          <p:nvSpPr>
            <p:cNvPr id="64" name="TextBox 60">
              <a:extLst>
                <a:ext uri="{FF2B5EF4-FFF2-40B4-BE49-F238E27FC236}">
                  <a16:creationId xmlns:a16="http://schemas.microsoft.com/office/drawing/2014/main" id="{30148C4E-83E3-555D-E2B3-29BD4188BC69}"/>
                </a:ext>
                <a:ext uri="{C183D7F6-B498-43B3-948B-1728B52AA6E4}">
                  <adec:decorative xmlns:adec="http://schemas.microsoft.com/office/drawing/2017/decorative" val="1"/>
                </a:ext>
              </a:extLst>
            </p:cNvPr>
            <p:cNvSpPr txBox="1"/>
            <p:nvPr/>
          </p:nvSpPr>
          <p:spPr>
            <a:xfrm rot="3600000">
              <a:off x="4601665" y="2388750"/>
              <a:ext cx="3132881" cy="2987326"/>
            </a:xfrm>
            <a:prstGeom prst="rect">
              <a:avLst/>
            </a:prstGeom>
            <a:noFill/>
          </p:spPr>
          <p:txBody>
            <a:bodyPr spcFirstLastPara="1" wrap="none" lIns="0" tIns="0" rIns="0" bIns="0" numCol="1" rtlCol="0">
              <a:prstTxWarp prst="textArchUp">
                <a:avLst>
                  <a:gd name="adj" fmla="val 13439213"/>
                </a:avLst>
              </a:prstTxWarp>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Data Security, Compliance &amp; Priva</a:t>
              </a:r>
              <a:r>
                <a:rPr kumimoji="0" lang="en-US" sz="1200" b="0" i="0" u="none" strike="noStrike" kern="0" cap="none" spc="-100" normalizeH="0" baseline="0" noProof="0">
                  <a:ln>
                    <a:noFill/>
                  </a:ln>
                  <a:solidFill>
                    <a:srgbClr val="FFFFFF"/>
                  </a:solidFill>
                  <a:effectLst/>
                  <a:uLnTx/>
                  <a:uFillTx/>
                  <a:latin typeface="Segoe UI Semibold"/>
                  <a:ea typeface="+mn-ea"/>
                  <a:cs typeface="+mn-cs"/>
                </a:rPr>
                <a:t>cy</a:t>
              </a:r>
            </a:p>
          </p:txBody>
        </p:sp>
        <p:sp>
          <p:nvSpPr>
            <p:cNvPr id="65" name="TextBox 61">
              <a:extLst>
                <a:ext uri="{FF2B5EF4-FFF2-40B4-BE49-F238E27FC236}">
                  <a16:creationId xmlns:a16="http://schemas.microsoft.com/office/drawing/2014/main" id="{DE106F63-60C5-CB7B-F4CB-37851FC7F60D}"/>
                </a:ext>
                <a:ext uri="{C183D7F6-B498-43B3-948B-1728B52AA6E4}">
                  <adec:decorative xmlns:adec="http://schemas.microsoft.com/office/drawing/2017/decorative" val="1"/>
                </a:ext>
              </a:extLst>
            </p:cNvPr>
            <p:cNvSpPr txBox="1">
              <a:spLocks/>
            </p:cNvSpPr>
            <p:nvPr/>
          </p:nvSpPr>
          <p:spPr>
            <a:xfrm>
              <a:off x="4541979" y="2468839"/>
              <a:ext cx="3105112" cy="3019157"/>
            </a:xfrm>
            <a:prstGeom prst="rect">
              <a:avLst/>
            </a:prstGeom>
            <a:noFill/>
          </p:spPr>
          <p:txBody>
            <a:bodyPr spcFirstLastPara="1" wrap="none" lIns="0" tIns="0" rIns="0" bIns="0" numCol="1" rtlCol="0">
              <a:prstTxWarp prst="textArchDown">
                <a:avLst>
                  <a:gd name="adj" fmla="val 21120357"/>
                </a:avLst>
              </a:prstTxWarp>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Identity &amp; Management</a:t>
              </a:r>
            </a:p>
          </p:txBody>
        </p:sp>
        <p:cxnSp>
          <p:nvCxnSpPr>
            <p:cNvPr id="66" name="Straight Connector 65">
              <a:extLst>
                <a:ext uri="{FF2B5EF4-FFF2-40B4-BE49-F238E27FC236}">
                  <a16:creationId xmlns:a16="http://schemas.microsoft.com/office/drawing/2014/main" id="{72D0BD57-7492-EA4C-4FF2-03D2C13AE3B9}"/>
                </a:ext>
                <a:ext uri="{C183D7F6-B498-43B3-948B-1728B52AA6E4}">
                  <adec:decorative xmlns:adec="http://schemas.microsoft.com/office/drawing/2017/decorative" val="1"/>
                </a:ext>
              </a:extLst>
            </p:cNvPr>
            <p:cNvCxnSpPr>
              <a:cxnSpLocks/>
            </p:cNvCxnSpPr>
            <p:nvPr/>
          </p:nvCxnSpPr>
          <p:spPr>
            <a:xfrm>
              <a:off x="6115889" y="2068241"/>
              <a:ext cx="0" cy="1014556"/>
            </a:xfrm>
            <a:prstGeom prst="line">
              <a:avLst/>
            </a:prstGeom>
            <a:gradFill flip="none" rotWithShape="1">
              <a:gsLst>
                <a:gs pos="100000">
                  <a:srgbClr val="212121">
                    <a:alpha val="95950"/>
                  </a:srgbClr>
                </a:gs>
                <a:gs pos="0">
                  <a:srgbClr val="212121"/>
                </a:gs>
              </a:gsLst>
              <a:lin ang="5400000" scaled="1"/>
              <a:tileRect/>
            </a:gradFill>
            <a:ln w="12700" cap="flat" cmpd="sng" algn="ctr">
              <a:solidFill>
                <a:srgbClr val="243A5E">
                  <a:lumMod val="50000"/>
                </a:srgbClr>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DA470B58-EC42-061C-855F-BDF09CC77F4F}"/>
                </a:ext>
                <a:ext uri="{C183D7F6-B498-43B3-948B-1728B52AA6E4}">
                  <adec:decorative xmlns:adec="http://schemas.microsoft.com/office/drawing/2017/decorative" val="1"/>
                </a:ext>
              </a:extLst>
            </p:cNvPr>
            <p:cNvCxnSpPr>
              <a:cxnSpLocks/>
            </p:cNvCxnSpPr>
            <p:nvPr/>
          </p:nvCxnSpPr>
          <p:spPr>
            <a:xfrm flipH="1">
              <a:off x="4528102" y="4274215"/>
              <a:ext cx="916831" cy="492212"/>
            </a:xfrm>
            <a:prstGeom prst="line">
              <a:avLst/>
            </a:prstGeom>
            <a:gradFill flip="none" rotWithShape="1">
              <a:gsLst>
                <a:gs pos="100000">
                  <a:srgbClr val="212121">
                    <a:alpha val="95950"/>
                  </a:srgbClr>
                </a:gs>
                <a:gs pos="0">
                  <a:srgbClr val="212121"/>
                </a:gs>
              </a:gsLst>
              <a:lin ang="5400000" scaled="1"/>
              <a:tileRect/>
            </a:gradFill>
            <a:ln w="12700" cap="flat" cmpd="sng" algn="ctr">
              <a:solidFill>
                <a:srgbClr val="243A5E">
                  <a:lumMod val="50000"/>
                </a:srgbClr>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4214E37-57D0-6CE5-AAC6-A7398BBE1E4B}"/>
                </a:ext>
                <a:ext uri="{C183D7F6-B498-43B3-948B-1728B52AA6E4}">
                  <adec:decorative xmlns:adec="http://schemas.microsoft.com/office/drawing/2017/decorative" val="1"/>
                </a:ext>
              </a:extLst>
            </p:cNvPr>
            <p:cNvCxnSpPr>
              <a:cxnSpLocks/>
            </p:cNvCxnSpPr>
            <p:nvPr/>
          </p:nvCxnSpPr>
          <p:spPr>
            <a:xfrm>
              <a:off x="6621799" y="4143375"/>
              <a:ext cx="1079161" cy="623053"/>
            </a:xfrm>
            <a:prstGeom prst="line">
              <a:avLst/>
            </a:prstGeom>
            <a:gradFill flip="none" rotWithShape="1">
              <a:gsLst>
                <a:gs pos="100000">
                  <a:srgbClr val="212121">
                    <a:alpha val="95950"/>
                  </a:srgbClr>
                </a:gs>
                <a:gs pos="0">
                  <a:srgbClr val="212121"/>
                </a:gs>
              </a:gsLst>
              <a:lin ang="5400000" scaled="1"/>
              <a:tileRect/>
            </a:gradFill>
            <a:ln w="12700" cap="flat" cmpd="sng" algn="ctr">
              <a:solidFill>
                <a:srgbClr val="243A5E">
                  <a:lumMod val="50000"/>
                </a:srgbClr>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025B9311-F8A7-2298-1CB1-97B95E7EC37F}"/>
                </a:ext>
                <a:ext uri="{C183D7F6-B498-43B3-948B-1728B52AA6E4}">
                  <adec:decorative xmlns:adec="http://schemas.microsoft.com/office/drawing/2017/decorative" val="1"/>
                </a:ext>
              </a:extLst>
            </p:cNvPr>
            <p:cNvSpPr/>
            <p:nvPr/>
          </p:nvSpPr>
          <p:spPr bwMode="auto">
            <a:xfrm>
              <a:off x="4814202" y="2583180"/>
              <a:ext cx="2597010" cy="2597010"/>
            </a:xfrm>
            <a:prstGeom prst="ellipse">
              <a:avLst/>
            </a:prstGeom>
            <a:solidFill>
              <a:srgbClr val="091F2C"/>
            </a:solidFill>
            <a:ln w="10795" cap="flat" cmpd="sng" algn="ctr">
              <a:noFill/>
              <a:prstDash val="solid"/>
              <a:headEnd type="none" w="med" len="med"/>
              <a:tailEnd type="none" w="med" len="med"/>
            </a:ln>
            <a:effectLst>
              <a:outerShdw blurRad="254000" dist="50800" dir="2700000" algn="ctr" rotWithShape="0">
                <a:prstClr val="black">
                  <a:alpha val="25000"/>
                </a:prstClr>
              </a:outerShdw>
            </a:effectLst>
          </p:spPr>
          <p:txBody>
            <a:bodyPr vert="horz" wrap="square" lIns="134445" tIns="134445" rIns="134445" bIns="46609" numCol="1" rtlCol="0" anchor="ctr" anchorCtr="0" compatLnSpc="1">
              <a:prstTxWarp prst="textNoShape">
                <a:avLst/>
              </a:prstTxWarp>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192" rtl="0" eaLnBrk="1" fontAlgn="auto" latinLnBrk="0" hangingPunct="1">
                <a:lnSpc>
                  <a:spcPct val="100000"/>
                </a:lnSpc>
                <a:spcBef>
                  <a:spcPct val="0"/>
                </a:spcBef>
                <a:spcAft>
                  <a:spcPts val="588"/>
                </a:spcAft>
                <a:buClrTx/>
                <a:buSzTx/>
                <a:buFontTx/>
                <a:buNone/>
                <a:tabLst/>
                <a:defRPr/>
              </a:pPr>
              <a:endParaRPr kumimoji="0" lang="en-US" sz="1175" b="1" i="0" u="none" strike="noStrike" kern="0" cap="none" spc="0" normalizeH="0" baseline="0" noProof="0" err="1">
                <a:ln w="3175">
                  <a:noFill/>
                </a:ln>
                <a:solidFill>
                  <a:srgbClr val="FFFFFF"/>
                </a:solidFill>
                <a:effectLst/>
                <a:uLnTx/>
                <a:uFillTx/>
                <a:latin typeface="Segoe UI Semibold"/>
                <a:ea typeface="+mn-ea"/>
                <a:cs typeface="Segoe UI Semilight" panose="020B0402040204020203" pitchFamily="34" charset="0"/>
              </a:endParaRPr>
            </a:p>
          </p:txBody>
        </p:sp>
      </p:grpSp>
      <p:pic>
        <p:nvPicPr>
          <p:cNvPr id="70" name="Graphic 52">
            <a:extLst>
              <a:ext uri="{FF2B5EF4-FFF2-40B4-BE49-F238E27FC236}">
                <a16:creationId xmlns:a16="http://schemas.microsoft.com/office/drawing/2014/main" id="{EBF46A90-7AC0-BC7C-13DB-A5253A0FD25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20964872">
            <a:off x="6159913" y="5830923"/>
            <a:ext cx="292921" cy="292921"/>
          </a:xfrm>
          <a:prstGeom prst="rect">
            <a:avLst/>
          </a:prstGeom>
        </p:spPr>
      </p:pic>
      <p:pic>
        <p:nvPicPr>
          <p:cNvPr id="71" name="Graphic 53">
            <a:extLst>
              <a:ext uri="{FF2B5EF4-FFF2-40B4-BE49-F238E27FC236}">
                <a16:creationId xmlns:a16="http://schemas.microsoft.com/office/drawing/2014/main" id="{BB135AFD-4617-F8A8-FA19-FDD01C84AB7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5458195">
            <a:off x="4049460" y="4416240"/>
            <a:ext cx="206122" cy="250291"/>
          </a:xfrm>
          <a:prstGeom prst="rect">
            <a:avLst/>
          </a:prstGeom>
        </p:spPr>
      </p:pic>
      <p:pic>
        <p:nvPicPr>
          <p:cNvPr id="72" name="Picture 71">
            <a:extLst>
              <a:ext uri="{FF2B5EF4-FFF2-40B4-BE49-F238E27FC236}">
                <a16:creationId xmlns:a16="http://schemas.microsoft.com/office/drawing/2014/main" id="{9D5D25E4-AA50-7DE3-D2F8-E09BC99E2809}"/>
              </a:ext>
              <a:ext uri="{C183D7F6-B498-43B3-948B-1728B52AA6E4}">
                <adec:decorative xmlns:adec="http://schemas.microsoft.com/office/drawing/2017/decorative" val="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932" t="6932" r="6932" b="6932"/>
          <a:stretch/>
        </p:blipFill>
        <p:spPr bwMode="auto">
          <a:xfrm rot="18418323">
            <a:off x="4290783" y="2797558"/>
            <a:ext cx="235029" cy="2350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CC5E605-F8B1-0053-7295-DF6993011E00}"/>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241471">
            <a:off x="4518498" y="5314282"/>
            <a:ext cx="244030" cy="245440"/>
          </a:xfrm>
          <a:prstGeom prst="rect">
            <a:avLst/>
          </a:prstGeom>
        </p:spPr>
      </p:pic>
      <p:sp>
        <p:nvSpPr>
          <p:cNvPr id="74" name="TextBox 73">
            <a:extLst>
              <a:ext uri="{FF2B5EF4-FFF2-40B4-BE49-F238E27FC236}">
                <a16:creationId xmlns:a16="http://schemas.microsoft.com/office/drawing/2014/main" id="{C3065CC9-9E70-BBFC-E979-1BE1D718853A}"/>
              </a:ext>
            </a:extLst>
          </p:cNvPr>
          <p:cNvSpPr txBox="1"/>
          <p:nvPr/>
        </p:nvSpPr>
        <p:spPr>
          <a:xfrm>
            <a:off x="5394277" y="4514155"/>
            <a:ext cx="1264513" cy="363946"/>
          </a:xfrm>
          <a:prstGeom prst="rect">
            <a:avLst/>
          </a:prstGeom>
          <a:noFill/>
        </p:spPr>
        <p:txBody>
          <a:bodyPr wrap="square" rtlCol="0">
            <a:spAutoFit/>
          </a:bodyPr>
          <a:lstStyle/>
          <a:p>
            <a:pPr algn="ctr"/>
            <a:r>
              <a:rPr lang="en-US">
                <a:solidFill>
                  <a:schemeClr val="bg1"/>
                </a:solidFill>
                <a:latin typeface="Segoe UI Semibold" panose="020B0702040204020203" pitchFamily="34" charset="0"/>
                <a:cs typeface="Segoe UI Semibold" panose="020B0702040204020203" pitchFamily="34" charset="0"/>
              </a:rPr>
              <a:t>Copilot</a:t>
            </a:r>
          </a:p>
        </p:txBody>
      </p:sp>
      <p:pic>
        <p:nvPicPr>
          <p:cNvPr id="75" name="Picture 74" descr="A rainbow colored logo on a black background&#10;&#10;Description automatically generated">
            <a:extLst>
              <a:ext uri="{FF2B5EF4-FFF2-40B4-BE49-F238E27FC236}">
                <a16:creationId xmlns:a16="http://schemas.microsoft.com/office/drawing/2014/main" id="{98561CC4-AC13-A0F0-9695-736B3C57BCCE}"/>
              </a:ext>
            </a:extLst>
          </p:cNvPr>
          <p:cNvPicPr>
            <a:picLocks noChangeAspect="1"/>
          </p:cNvPicPr>
          <p:nvPr/>
        </p:nvPicPr>
        <p:blipFill>
          <a:blip r:embed="rId11"/>
          <a:stretch>
            <a:fillRect/>
          </a:stretch>
        </p:blipFill>
        <p:spPr>
          <a:xfrm>
            <a:off x="5427565" y="3259403"/>
            <a:ext cx="1197936" cy="1197936"/>
          </a:xfrm>
          <a:prstGeom prst="rect">
            <a:avLst/>
          </a:prstGeom>
        </p:spPr>
      </p:pic>
    </p:spTree>
    <p:extLst>
      <p:ext uri="{BB962C8B-B14F-4D97-AF65-F5344CB8AC3E}">
        <p14:creationId xmlns:p14="http://schemas.microsoft.com/office/powerpoint/2010/main" val="28350935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1687117"/>
            <a:ext cx="5577840" cy="1846659"/>
          </a:xfrm>
        </p:spPr>
        <p:txBody>
          <a:bodyPr/>
          <a:lstStyle/>
          <a:p>
            <a:r>
              <a:rPr lang="en-US" dirty="0"/>
              <a:t>Modernizing Security Operations Using Copilot for Security</a:t>
            </a:r>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Demos</a:t>
            </a:r>
          </a:p>
        </p:txBody>
      </p:sp>
      <p:sp>
        <p:nvSpPr>
          <p:cNvPr id="5" name="Text Placeholder 4">
            <a:extLst>
              <a:ext uri="{FF2B5EF4-FFF2-40B4-BE49-F238E27FC236}">
                <a16:creationId xmlns:a16="http://schemas.microsoft.com/office/drawing/2014/main" id="{F5EE5F4A-27D5-9527-D343-A939CEE8AD8A}"/>
              </a:ext>
            </a:extLst>
          </p:cNvPr>
          <p:cNvSpPr>
            <a:spLocks noGrp="1"/>
          </p:cNvSpPr>
          <p:nvPr>
            <p:ph type="body" sz="quarter" idx="12"/>
          </p:nvPr>
        </p:nvSpPr>
        <p:spPr>
          <a:xfrm>
            <a:off x="585215" y="3977319"/>
            <a:ext cx="8881513" cy="492443"/>
          </a:xfrm>
        </p:spPr>
        <p:txBody>
          <a:bodyPr/>
          <a:lstStyle/>
          <a:p>
            <a:pPr marL="0" lvl="0" indent="0" rtl="0" fontAlgn="base">
              <a:buFont typeface="Arial" panose="020B0604020202020204" pitchFamily="34" charset="0"/>
              <a:buNone/>
            </a:pPr>
            <a:r>
              <a:rPr lang="en-US" sz="1600" b="1" i="0" u="none" strike="noStrike" noProof="0" dirty="0">
                <a:solidFill>
                  <a:schemeClr val="tx1"/>
                </a:solidFill>
                <a:effectLst/>
                <a:latin typeface="+mn-lt"/>
              </a:rPr>
              <a:t>Demo 5: Defender – auto response</a:t>
            </a:r>
            <a:endParaRPr lang="en-US" sz="1600" b="0" i="0" u="none" strike="noStrike" noProof="0" dirty="0">
              <a:solidFill>
                <a:schemeClr val="tx1"/>
              </a:solidFill>
              <a:effectLst/>
              <a:latin typeface="+mn-lt"/>
            </a:endParaRPr>
          </a:p>
          <a:p>
            <a:pPr marL="0" lvl="0" indent="0">
              <a:buNone/>
            </a:pPr>
            <a:r>
              <a:rPr lang="en-US" sz="1600" b="1" i="0" u="none" strike="noStrike" noProof="0" dirty="0">
                <a:solidFill>
                  <a:schemeClr val="tx1"/>
                </a:solidFill>
                <a:effectLst/>
                <a:latin typeface="+mn-lt"/>
              </a:rPr>
              <a:t>Demo 6: Intune – assisted response</a:t>
            </a:r>
          </a:p>
        </p:txBody>
      </p:sp>
    </p:spTree>
    <p:extLst>
      <p:ext uri="{BB962C8B-B14F-4D97-AF65-F5344CB8AC3E}">
        <p14:creationId xmlns:p14="http://schemas.microsoft.com/office/powerpoint/2010/main" val="2807837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C746-382B-2A05-FBD7-18C76ABB6325}"/>
              </a:ext>
            </a:extLst>
          </p:cNvPr>
          <p:cNvSpPr>
            <a:spLocks noGrp="1"/>
          </p:cNvSpPr>
          <p:nvPr>
            <p:ph type="title"/>
          </p:nvPr>
        </p:nvSpPr>
        <p:spPr/>
        <p:txBody>
          <a:bodyPr/>
          <a:lstStyle/>
          <a:p>
            <a:r>
              <a:rPr lang="en-US" dirty="0"/>
              <a:t>Security Platform</a:t>
            </a:r>
          </a:p>
        </p:txBody>
      </p:sp>
    </p:spTree>
    <p:extLst>
      <p:ext uri="{BB962C8B-B14F-4D97-AF65-F5344CB8AC3E}">
        <p14:creationId xmlns:p14="http://schemas.microsoft.com/office/powerpoint/2010/main" val="110832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88263" y="457200"/>
            <a:ext cx="11018520" cy="553998"/>
          </a:xfrm>
        </p:spPr>
        <p:txBody>
          <a:bodyPr/>
          <a:lstStyle>
            <a:lvl1pPr>
              <a:lnSpc>
                <a:spcPct val="100000"/>
              </a:lnSpc>
              <a:defRPr sz="3600">
                <a:solidFill>
                  <a:srgbClr val="2A446F"/>
                </a:solidFill>
              </a:defRPr>
            </a:lvl1pPr>
          </a:lstStyle>
          <a:p>
            <a:r>
              <a:rPr lang="en-US" dirty="0">
                <a:solidFill>
                  <a:schemeClr val="tx2"/>
                </a:solidFill>
                <a:cs typeface="Segoe UI"/>
              </a:rPr>
              <a:t>Security Framework</a:t>
            </a:r>
          </a:p>
        </p:txBody>
      </p:sp>
      <p:sp>
        <p:nvSpPr>
          <p:cNvPr id="3" name="Subtitle"/>
          <p:cNvSpPr>
            <a:spLocks noGrp="1"/>
          </p:cNvSpPr>
          <p:nvPr>
            <p:ph sz="quarter" idx="10" hasCustomPrompt="1"/>
          </p:nvPr>
        </p:nvSpPr>
        <p:spPr>
          <a:xfrm>
            <a:off x="679450" y="1459230"/>
            <a:ext cx="11018838" cy="17235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indent="0">
              <a:buNone/>
            </a:pPr>
            <a:r>
              <a:rPr dirty="0">
                <a:solidFill>
                  <a:schemeClr val="tx2"/>
                </a:solidFill>
              </a:rPr>
              <a:t>Microsoft Copilot for Security integrates with various sources, including Microsoft's own security products, non-Microsoft vendors, open-source intelligence feeds, and websites to generate guidance that's specific to your organization.</a:t>
            </a:r>
          </a:p>
        </p:txBody>
      </p:sp>
      <p:pic>
        <p:nvPicPr>
          <p:cNvPr id="4" name="Picture 3" descr="A screenshot of a computer&#10;&#10;Description automatically generated">
            <a:extLst>
              <a:ext uri="{FF2B5EF4-FFF2-40B4-BE49-F238E27FC236}">
                <a16:creationId xmlns:a16="http://schemas.microsoft.com/office/drawing/2014/main" id="{E58311EC-D124-CD4C-6E9D-CE48D59E029A}"/>
              </a:ext>
            </a:extLst>
          </p:cNvPr>
          <p:cNvPicPr>
            <a:picLocks noChangeAspect="1"/>
          </p:cNvPicPr>
          <p:nvPr/>
        </p:nvPicPr>
        <p:blipFill>
          <a:blip r:embed="rId3"/>
          <a:stretch>
            <a:fillRect/>
          </a:stretch>
        </p:blipFill>
        <p:spPr>
          <a:xfrm>
            <a:off x="2368923" y="3267635"/>
            <a:ext cx="7248525" cy="3295650"/>
          </a:xfrm>
          <a:prstGeom prst="rect">
            <a:avLst/>
          </a:prstGeom>
        </p:spPr>
      </p:pic>
    </p:spTree>
    <p:extLst>
      <p:ext uri="{BB962C8B-B14F-4D97-AF65-F5344CB8AC3E}">
        <p14:creationId xmlns:p14="http://schemas.microsoft.com/office/powerpoint/2010/main" val="191487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Rounded Corners 30">
            <a:extLst>
              <a:ext uri="{FF2B5EF4-FFF2-40B4-BE49-F238E27FC236}">
                <a16:creationId xmlns:a16="http://schemas.microsoft.com/office/drawing/2014/main" id="{63AE6145-4B81-20D4-7A1F-817E4805A10B}"/>
              </a:ext>
            </a:extLst>
          </p:cNvPr>
          <p:cNvSpPr>
            <a:spLocks/>
          </p:cNvSpPr>
          <p:nvPr/>
        </p:nvSpPr>
        <p:spPr bwMode="auto">
          <a:xfrm>
            <a:off x="479689" y="1197775"/>
            <a:ext cx="11355049" cy="2259800"/>
          </a:xfrm>
          <a:prstGeom prst="roundRect">
            <a:avLst>
              <a:gd name="adj" fmla="val 282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8" name="Title 57">
            <a:extLst>
              <a:ext uri="{FF2B5EF4-FFF2-40B4-BE49-F238E27FC236}">
                <a16:creationId xmlns:a16="http://schemas.microsoft.com/office/drawing/2014/main" id="{3138244A-6396-ABD7-DB12-A5207F39364F}"/>
              </a:ext>
            </a:extLst>
          </p:cNvPr>
          <p:cNvSpPr>
            <a:spLocks noGrp="1"/>
          </p:cNvSpPr>
          <p:nvPr>
            <p:ph type="title"/>
          </p:nvPr>
        </p:nvSpPr>
        <p:spPr>
          <a:xfrm>
            <a:off x="566593" y="231849"/>
            <a:ext cx="11018520" cy="369332"/>
          </a:xfrm>
        </p:spPr>
        <p:txBody>
          <a:bodyPr vert="horz" wrap="square" lIns="0" tIns="0" rIns="0" bIns="0" rtlCol="0" anchor="t">
            <a:spAutoFit/>
          </a:bodyPr>
          <a:lstStyle/>
          <a:p>
            <a:r>
              <a:rPr lang="en-US" sz="2400" dirty="0">
                <a:solidFill>
                  <a:srgbClr val="002060"/>
                </a:solidFill>
                <a:latin typeface="Segoe UI Semibold" panose="020B0702040204020203" pitchFamily="34" charset="0"/>
                <a:cs typeface="Segoe UI Semibold" panose="020B0702040204020203" pitchFamily="34" charset="0"/>
              </a:rPr>
              <a:t>Sample partner integrations and plugins</a:t>
            </a:r>
            <a:endParaRPr lang="en-IN" sz="2400" dirty="0">
              <a:solidFill>
                <a:srgbClr val="002060"/>
              </a:solidFill>
              <a:cs typeface="Segoe UI"/>
            </a:endParaRPr>
          </a:p>
        </p:txBody>
      </p:sp>
      <p:sp>
        <p:nvSpPr>
          <p:cNvPr id="22" name="Round Same Side Corner Rectangle 184">
            <a:extLst>
              <a:ext uri="{FF2B5EF4-FFF2-40B4-BE49-F238E27FC236}">
                <a16:creationId xmlns:a16="http://schemas.microsoft.com/office/drawing/2014/main" id="{498DE3E7-D1FC-5001-6202-2E30DC4A7E3D}"/>
              </a:ext>
            </a:extLst>
          </p:cNvPr>
          <p:cNvSpPr/>
          <p:nvPr/>
        </p:nvSpPr>
        <p:spPr bwMode="auto">
          <a:xfrm rot="5400000">
            <a:off x="2900363" y="-2057806"/>
            <a:ext cx="295278" cy="6096001"/>
          </a:xfrm>
          <a:prstGeom prst="round2SameRect">
            <a:avLst>
              <a:gd name="adj1" fmla="val 50000"/>
              <a:gd name="adj2" fmla="val 0"/>
            </a:avLst>
          </a:prstGeom>
          <a:gradFill>
            <a:gsLst>
              <a:gs pos="0">
                <a:schemeClr val="tx1"/>
              </a:gs>
              <a:gs pos="58000">
                <a:srgbClr val="0078D4"/>
              </a:gs>
            </a:gsLst>
            <a:lin ang="5400000" scaled="1"/>
          </a:gra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vert270" wrap="square" lIns="182880" tIns="0" rIns="182880" bIns="576072" numCol="1" spcCol="0" rtlCol="0" fromWordArt="0" anchor="ctr" anchorCtr="0" forceAA="0" compatLnSpc="1">
            <a:prstTxWarp prst="textNoShape">
              <a:avLst/>
            </a:prstTxWarp>
            <a:noAutofit/>
          </a:bodyPr>
          <a:lstStyle/>
          <a:p>
            <a:r>
              <a:rPr lang="en-US" sz="1600" b="1">
                <a:solidFill>
                  <a:srgbClr val="FFFFFF"/>
                </a:solidFill>
                <a:latin typeface="Segoe UI Semibold"/>
                <a:ea typeface="+mj-lt"/>
                <a:cs typeface="Segoe UI Semibold"/>
              </a:rPr>
              <a:t>Managed Security Service Providers</a:t>
            </a:r>
          </a:p>
        </p:txBody>
      </p:sp>
      <p:sp>
        <p:nvSpPr>
          <p:cNvPr id="86" name="Round Same Side Corner Rectangle 184">
            <a:extLst>
              <a:ext uri="{FF2B5EF4-FFF2-40B4-BE49-F238E27FC236}">
                <a16:creationId xmlns:a16="http://schemas.microsoft.com/office/drawing/2014/main" id="{6FCCDE08-C767-2A5A-4B4D-871BB015C01C}"/>
              </a:ext>
            </a:extLst>
          </p:cNvPr>
          <p:cNvSpPr/>
          <p:nvPr/>
        </p:nvSpPr>
        <p:spPr bwMode="auto">
          <a:xfrm rot="5400000">
            <a:off x="2900362" y="703740"/>
            <a:ext cx="295277" cy="6096001"/>
          </a:xfrm>
          <a:prstGeom prst="round2SameRect">
            <a:avLst>
              <a:gd name="adj1" fmla="val 50000"/>
              <a:gd name="adj2" fmla="val 0"/>
            </a:avLst>
          </a:prstGeom>
          <a:gradFill>
            <a:gsLst>
              <a:gs pos="0">
                <a:schemeClr val="tx1"/>
              </a:gs>
              <a:gs pos="58000">
                <a:srgbClr val="0078D4"/>
              </a:gs>
            </a:gsLst>
            <a:lin ang="5400000" scaled="1"/>
          </a:gra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vert270" wrap="square" lIns="182880" tIns="0" rIns="182880" bIns="576072" numCol="1" spcCol="0" rtlCol="0" fromWordArt="0" anchor="ctr" anchorCtr="0" forceAA="0" compatLnSpc="1">
            <a:prstTxWarp prst="textNoShape">
              <a:avLst/>
            </a:prstTxWarp>
            <a:noAutofit/>
          </a:bodyPr>
          <a:lstStyle/>
          <a:p>
            <a:r>
              <a:rPr lang="en-US" sz="1600" b="1">
                <a:solidFill>
                  <a:srgbClr val="FFFFFF"/>
                </a:solidFill>
                <a:latin typeface="Segoe UI Semibold"/>
                <a:ea typeface="+mj-lt"/>
                <a:cs typeface="Segoe UI Semibold"/>
              </a:rPr>
              <a:t>Independent Software Vendors</a:t>
            </a:r>
          </a:p>
        </p:txBody>
      </p:sp>
      <p:sp>
        <p:nvSpPr>
          <p:cNvPr id="39" name="TextBox 38">
            <a:extLst>
              <a:ext uri="{FF2B5EF4-FFF2-40B4-BE49-F238E27FC236}">
                <a16:creationId xmlns:a16="http://schemas.microsoft.com/office/drawing/2014/main" id="{2ADAE779-D7A5-4D27-3200-1E34918F8F59}"/>
              </a:ext>
            </a:extLst>
          </p:cNvPr>
          <p:cNvSpPr txBox="1"/>
          <p:nvPr/>
        </p:nvSpPr>
        <p:spPr>
          <a:xfrm>
            <a:off x="555583" y="6607474"/>
            <a:ext cx="8627166"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*With existing plugins for Splunk and ServiceNow already available in early access</a:t>
            </a:r>
            <a:r>
              <a:rPr kumimoji="0" lang="en-US" sz="1400" b="0" i="0" u="none" strike="noStrike" kern="1200" cap="none" spc="0" normalizeH="0" baseline="0" noProof="0">
                <a:ln>
                  <a:noFill/>
                </a:ln>
                <a:solidFill>
                  <a:srgbClr val="FFFFFF"/>
                </a:solidFill>
                <a:effectLst/>
                <a:uLnTx/>
                <a:uFillTx/>
                <a:latin typeface="Segoe UI"/>
                <a:ea typeface="+mn-ea"/>
                <a:cs typeface="+mn-cs"/>
              </a:rPr>
              <a:t>.</a:t>
            </a:r>
          </a:p>
        </p:txBody>
      </p:sp>
      <p:sp>
        <p:nvSpPr>
          <p:cNvPr id="16" name="Rectangle: Rounded Corners 15">
            <a:extLst>
              <a:ext uri="{FF2B5EF4-FFF2-40B4-BE49-F238E27FC236}">
                <a16:creationId xmlns:a16="http://schemas.microsoft.com/office/drawing/2014/main" id="{C7754669-40DD-D33B-22E9-C2EBF0C9AFF7}"/>
              </a:ext>
            </a:extLst>
          </p:cNvPr>
          <p:cNvSpPr>
            <a:spLocks/>
          </p:cNvSpPr>
          <p:nvPr/>
        </p:nvSpPr>
        <p:spPr bwMode="auto">
          <a:xfrm>
            <a:off x="479689" y="3959321"/>
            <a:ext cx="11355049" cy="2612929"/>
          </a:xfrm>
          <a:prstGeom prst="roundRect">
            <a:avLst>
              <a:gd name="adj" fmla="val 266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206" name="Picture 1205">
            <a:extLst>
              <a:ext uri="{FF2B5EF4-FFF2-40B4-BE49-F238E27FC236}">
                <a16:creationId xmlns:a16="http://schemas.microsoft.com/office/drawing/2014/main" id="{456D88E2-96BD-431D-5E65-F70932F85E3B}"/>
              </a:ext>
            </a:extLst>
          </p:cNvPr>
          <p:cNvPicPr>
            <a:picLocks noChangeAspect="1"/>
          </p:cNvPicPr>
          <p:nvPr/>
        </p:nvPicPr>
        <p:blipFill rotWithShape="1">
          <a:blip r:embed="rId3"/>
          <a:srcRect l="10279" t="36154" r="8742" b="34615"/>
          <a:stretch/>
        </p:blipFill>
        <p:spPr>
          <a:xfrm>
            <a:off x="595664" y="4139667"/>
            <a:ext cx="914400" cy="185913"/>
          </a:xfrm>
          <a:prstGeom prst="rect">
            <a:avLst/>
          </a:prstGeom>
        </p:spPr>
      </p:pic>
      <p:pic>
        <p:nvPicPr>
          <p:cNvPr id="1208" name="Picture 1207">
            <a:extLst>
              <a:ext uri="{FF2B5EF4-FFF2-40B4-BE49-F238E27FC236}">
                <a16:creationId xmlns:a16="http://schemas.microsoft.com/office/drawing/2014/main" id="{4B8D7296-841C-532C-6906-9543519DAA58}"/>
              </a:ext>
            </a:extLst>
          </p:cNvPr>
          <p:cNvPicPr>
            <a:picLocks noChangeAspect="1"/>
          </p:cNvPicPr>
          <p:nvPr/>
        </p:nvPicPr>
        <p:blipFill rotWithShape="1">
          <a:blip r:embed="rId4"/>
          <a:srcRect l="9012" t="31846" r="9012" b="31846"/>
          <a:stretch/>
        </p:blipFill>
        <p:spPr>
          <a:xfrm>
            <a:off x="1787138" y="4136999"/>
            <a:ext cx="800051" cy="199590"/>
          </a:xfrm>
          <a:prstGeom prst="rect">
            <a:avLst/>
          </a:prstGeom>
        </p:spPr>
      </p:pic>
      <p:pic>
        <p:nvPicPr>
          <p:cNvPr id="1211" name="Picture 1210">
            <a:extLst>
              <a:ext uri="{FF2B5EF4-FFF2-40B4-BE49-F238E27FC236}">
                <a16:creationId xmlns:a16="http://schemas.microsoft.com/office/drawing/2014/main" id="{55AB888D-4FD0-5F29-3DB5-223D8D78014B}"/>
              </a:ext>
            </a:extLst>
          </p:cNvPr>
          <p:cNvPicPr>
            <a:picLocks noChangeAspect="1"/>
          </p:cNvPicPr>
          <p:nvPr/>
        </p:nvPicPr>
        <p:blipFill rotWithShape="1">
          <a:blip r:embed="rId5"/>
          <a:srcRect l="9864" t="34109" r="9864" b="34109"/>
          <a:stretch/>
        </p:blipFill>
        <p:spPr>
          <a:xfrm>
            <a:off x="2864262" y="4132670"/>
            <a:ext cx="914400" cy="203919"/>
          </a:xfrm>
          <a:prstGeom prst="rect">
            <a:avLst/>
          </a:prstGeom>
        </p:spPr>
      </p:pic>
      <p:pic>
        <p:nvPicPr>
          <p:cNvPr id="1214" name="Picture 1213">
            <a:extLst>
              <a:ext uri="{FF2B5EF4-FFF2-40B4-BE49-F238E27FC236}">
                <a16:creationId xmlns:a16="http://schemas.microsoft.com/office/drawing/2014/main" id="{435BC8A3-B36A-455F-FD2A-17B3E8312726}"/>
              </a:ext>
            </a:extLst>
          </p:cNvPr>
          <p:cNvPicPr>
            <a:picLocks noChangeAspect="1"/>
          </p:cNvPicPr>
          <p:nvPr/>
        </p:nvPicPr>
        <p:blipFill rotWithShape="1">
          <a:blip r:embed="rId6"/>
          <a:srcRect l="10279" t="29939" r="10279" b="29939"/>
          <a:stretch/>
        </p:blipFill>
        <p:spPr>
          <a:xfrm>
            <a:off x="4044282" y="4117576"/>
            <a:ext cx="822960" cy="234106"/>
          </a:xfrm>
          <a:prstGeom prst="rect">
            <a:avLst/>
          </a:prstGeom>
        </p:spPr>
      </p:pic>
      <p:pic>
        <p:nvPicPr>
          <p:cNvPr id="1215" name="Picture 1214">
            <a:extLst>
              <a:ext uri="{FF2B5EF4-FFF2-40B4-BE49-F238E27FC236}">
                <a16:creationId xmlns:a16="http://schemas.microsoft.com/office/drawing/2014/main" id="{C87AB5D3-5E7D-8A1A-9ED3-D28139B091B5}"/>
              </a:ext>
            </a:extLst>
          </p:cNvPr>
          <p:cNvPicPr>
            <a:picLocks noChangeAspect="1"/>
          </p:cNvPicPr>
          <p:nvPr/>
        </p:nvPicPr>
        <p:blipFill rotWithShape="1">
          <a:blip r:embed="rId7"/>
          <a:srcRect l="5373" t="28485" r="4073" b="35078"/>
          <a:stretch/>
        </p:blipFill>
        <p:spPr>
          <a:xfrm>
            <a:off x="5169630" y="4129804"/>
            <a:ext cx="840862" cy="190582"/>
          </a:xfrm>
          <a:prstGeom prst="rect">
            <a:avLst/>
          </a:prstGeom>
        </p:spPr>
      </p:pic>
      <p:pic>
        <p:nvPicPr>
          <p:cNvPr id="1216" name="Picture 1215">
            <a:extLst>
              <a:ext uri="{FF2B5EF4-FFF2-40B4-BE49-F238E27FC236}">
                <a16:creationId xmlns:a16="http://schemas.microsoft.com/office/drawing/2014/main" id="{17B8F4A7-72D2-C254-D5D7-05F6C356B5CD}"/>
              </a:ext>
            </a:extLst>
          </p:cNvPr>
          <p:cNvPicPr>
            <a:picLocks noChangeAspect="1"/>
          </p:cNvPicPr>
          <p:nvPr/>
        </p:nvPicPr>
        <p:blipFill rotWithShape="1">
          <a:blip r:embed="rId8"/>
          <a:srcRect l="18862" t="19761" r="18862" b="19761"/>
          <a:stretch/>
        </p:blipFill>
        <p:spPr>
          <a:xfrm>
            <a:off x="6484630" y="4088658"/>
            <a:ext cx="479460" cy="262259"/>
          </a:xfrm>
          <a:prstGeom prst="rect">
            <a:avLst/>
          </a:prstGeom>
        </p:spPr>
      </p:pic>
      <p:pic>
        <p:nvPicPr>
          <p:cNvPr id="1218" name="Picture 1217">
            <a:extLst>
              <a:ext uri="{FF2B5EF4-FFF2-40B4-BE49-F238E27FC236}">
                <a16:creationId xmlns:a16="http://schemas.microsoft.com/office/drawing/2014/main" id="{25028029-022F-751F-E985-74DCEAE80A9E}"/>
              </a:ext>
            </a:extLst>
          </p:cNvPr>
          <p:cNvPicPr>
            <a:picLocks noChangeAspect="1"/>
          </p:cNvPicPr>
          <p:nvPr/>
        </p:nvPicPr>
        <p:blipFill rotWithShape="1">
          <a:blip r:embed="rId9"/>
          <a:srcRect l="18539" t="28161" r="18539" b="28161"/>
          <a:stretch/>
        </p:blipFill>
        <p:spPr>
          <a:xfrm>
            <a:off x="7558903" y="4123990"/>
            <a:ext cx="599512" cy="234413"/>
          </a:xfrm>
          <a:prstGeom prst="rect">
            <a:avLst/>
          </a:prstGeom>
        </p:spPr>
      </p:pic>
      <p:pic>
        <p:nvPicPr>
          <p:cNvPr id="1219" name="Picture 1218">
            <a:extLst>
              <a:ext uri="{FF2B5EF4-FFF2-40B4-BE49-F238E27FC236}">
                <a16:creationId xmlns:a16="http://schemas.microsoft.com/office/drawing/2014/main" id="{B5E99473-1F0E-5F08-0129-67486469E654}"/>
              </a:ext>
            </a:extLst>
          </p:cNvPr>
          <p:cNvPicPr>
            <a:picLocks noChangeAspect="1"/>
          </p:cNvPicPr>
          <p:nvPr/>
        </p:nvPicPr>
        <p:blipFill rotWithShape="1">
          <a:blip r:embed="rId10"/>
          <a:srcRect l="8232" t="37385" r="8232" b="37385"/>
          <a:stretch/>
        </p:blipFill>
        <p:spPr>
          <a:xfrm>
            <a:off x="9611247" y="4167015"/>
            <a:ext cx="914400" cy="155562"/>
          </a:xfrm>
          <a:prstGeom prst="rect">
            <a:avLst/>
          </a:prstGeom>
        </p:spPr>
      </p:pic>
      <p:pic>
        <p:nvPicPr>
          <p:cNvPr id="1220" name="Picture 1219">
            <a:extLst>
              <a:ext uri="{FF2B5EF4-FFF2-40B4-BE49-F238E27FC236}">
                <a16:creationId xmlns:a16="http://schemas.microsoft.com/office/drawing/2014/main" id="{B70108B4-7EF3-2890-B806-2CE5D53A6B3C}"/>
              </a:ext>
            </a:extLst>
          </p:cNvPr>
          <p:cNvPicPr>
            <a:picLocks noChangeAspect="1"/>
          </p:cNvPicPr>
          <p:nvPr/>
        </p:nvPicPr>
        <p:blipFill rotWithShape="1">
          <a:blip r:embed="rId11"/>
          <a:srcRect l="8665" t="35440" r="8665" b="34308"/>
          <a:stretch/>
        </p:blipFill>
        <p:spPr>
          <a:xfrm>
            <a:off x="10745546" y="4146957"/>
            <a:ext cx="914400" cy="188478"/>
          </a:xfrm>
          <a:prstGeom prst="rect">
            <a:avLst/>
          </a:prstGeom>
        </p:spPr>
      </p:pic>
      <p:pic>
        <p:nvPicPr>
          <p:cNvPr id="1222" name="Picture 1221">
            <a:extLst>
              <a:ext uri="{FF2B5EF4-FFF2-40B4-BE49-F238E27FC236}">
                <a16:creationId xmlns:a16="http://schemas.microsoft.com/office/drawing/2014/main" id="{374F373B-EDE9-0A7C-13A4-CEDA9C18FE21}"/>
              </a:ext>
            </a:extLst>
          </p:cNvPr>
          <p:cNvPicPr>
            <a:picLocks noChangeAspect="1"/>
          </p:cNvPicPr>
          <p:nvPr/>
        </p:nvPicPr>
        <p:blipFill rotWithShape="1">
          <a:blip r:embed="rId12"/>
          <a:srcRect l="8742" t="31390" r="8742" b="31390"/>
          <a:stretch/>
        </p:blipFill>
        <p:spPr>
          <a:xfrm>
            <a:off x="678162" y="4657684"/>
            <a:ext cx="822960" cy="209086"/>
          </a:xfrm>
          <a:prstGeom prst="rect">
            <a:avLst/>
          </a:prstGeom>
        </p:spPr>
      </p:pic>
      <p:pic>
        <p:nvPicPr>
          <p:cNvPr id="1223" name="Picture 1222">
            <a:extLst>
              <a:ext uri="{FF2B5EF4-FFF2-40B4-BE49-F238E27FC236}">
                <a16:creationId xmlns:a16="http://schemas.microsoft.com/office/drawing/2014/main" id="{B6539193-A5B2-53B7-BA43-543C4926EC0F}"/>
              </a:ext>
            </a:extLst>
          </p:cNvPr>
          <p:cNvPicPr>
            <a:picLocks noChangeAspect="1"/>
          </p:cNvPicPr>
          <p:nvPr/>
        </p:nvPicPr>
        <p:blipFill rotWithShape="1">
          <a:blip r:embed="rId13"/>
          <a:srcRect l="8742" t="32685" r="8742" b="32685"/>
          <a:stretch/>
        </p:blipFill>
        <p:spPr>
          <a:xfrm>
            <a:off x="1814545" y="4654910"/>
            <a:ext cx="822960" cy="194543"/>
          </a:xfrm>
          <a:prstGeom prst="rect">
            <a:avLst/>
          </a:prstGeom>
        </p:spPr>
      </p:pic>
      <p:pic>
        <p:nvPicPr>
          <p:cNvPr id="1225" name="Picture 1224">
            <a:extLst>
              <a:ext uri="{FF2B5EF4-FFF2-40B4-BE49-F238E27FC236}">
                <a16:creationId xmlns:a16="http://schemas.microsoft.com/office/drawing/2014/main" id="{19E5C525-1D57-B5EC-523C-D71376C2D278}"/>
              </a:ext>
            </a:extLst>
          </p:cNvPr>
          <p:cNvPicPr>
            <a:picLocks noChangeAspect="1"/>
          </p:cNvPicPr>
          <p:nvPr/>
        </p:nvPicPr>
        <p:blipFill rotWithShape="1">
          <a:blip r:embed="rId14"/>
          <a:srcRect l="9797" t="35242" r="9797" b="35242"/>
          <a:stretch/>
        </p:blipFill>
        <p:spPr>
          <a:xfrm>
            <a:off x="2948844" y="4679542"/>
            <a:ext cx="822960" cy="170161"/>
          </a:xfrm>
          <a:prstGeom prst="rect">
            <a:avLst/>
          </a:prstGeom>
        </p:spPr>
      </p:pic>
      <p:pic>
        <p:nvPicPr>
          <p:cNvPr id="1226" name="Picture 1225">
            <a:extLst>
              <a:ext uri="{FF2B5EF4-FFF2-40B4-BE49-F238E27FC236}">
                <a16:creationId xmlns:a16="http://schemas.microsoft.com/office/drawing/2014/main" id="{9E49EB66-3DF6-1B1E-9D29-8CDEB78CED7B}"/>
              </a:ext>
            </a:extLst>
          </p:cNvPr>
          <p:cNvPicPr>
            <a:picLocks noChangeAspect="1"/>
          </p:cNvPicPr>
          <p:nvPr/>
        </p:nvPicPr>
        <p:blipFill rotWithShape="1">
          <a:blip r:embed="rId15"/>
          <a:srcRect l="8492" t="34609" r="8492" b="34609"/>
          <a:stretch/>
        </p:blipFill>
        <p:spPr>
          <a:xfrm>
            <a:off x="4129455" y="4668644"/>
            <a:ext cx="730336" cy="152533"/>
          </a:xfrm>
          <a:prstGeom prst="rect">
            <a:avLst/>
          </a:prstGeom>
        </p:spPr>
      </p:pic>
      <p:pic>
        <p:nvPicPr>
          <p:cNvPr id="1228" name="Picture 1227">
            <a:extLst>
              <a:ext uri="{FF2B5EF4-FFF2-40B4-BE49-F238E27FC236}">
                <a16:creationId xmlns:a16="http://schemas.microsoft.com/office/drawing/2014/main" id="{4BFA3B0D-BEF4-FF10-6ACF-162270A125D2}"/>
              </a:ext>
            </a:extLst>
          </p:cNvPr>
          <p:cNvPicPr>
            <a:picLocks noChangeAspect="1"/>
          </p:cNvPicPr>
          <p:nvPr/>
        </p:nvPicPr>
        <p:blipFill rotWithShape="1">
          <a:blip r:embed="rId16"/>
          <a:srcRect l="11092" t="29538" r="11092" b="29538"/>
          <a:stretch/>
        </p:blipFill>
        <p:spPr>
          <a:xfrm>
            <a:off x="5263163" y="4650179"/>
            <a:ext cx="731520" cy="216686"/>
          </a:xfrm>
          <a:prstGeom prst="rect">
            <a:avLst/>
          </a:prstGeom>
        </p:spPr>
      </p:pic>
      <p:pic>
        <p:nvPicPr>
          <p:cNvPr id="1229" name="Picture 1228">
            <a:extLst>
              <a:ext uri="{FF2B5EF4-FFF2-40B4-BE49-F238E27FC236}">
                <a16:creationId xmlns:a16="http://schemas.microsoft.com/office/drawing/2014/main" id="{823CBBD3-2E28-4E62-5ABF-60FCD713759D}"/>
              </a:ext>
            </a:extLst>
          </p:cNvPr>
          <p:cNvPicPr>
            <a:picLocks noChangeAspect="1"/>
          </p:cNvPicPr>
          <p:nvPr/>
        </p:nvPicPr>
        <p:blipFill rotWithShape="1">
          <a:blip r:embed="rId17"/>
          <a:srcRect l="9879" t="39231" r="9879" b="39231"/>
          <a:stretch/>
        </p:blipFill>
        <p:spPr>
          <a:xfrm>
            <a:off x="6306022" y="4683058"/>
            <a:ext cx="914400" cy="138246"/>
          </a:xfrm>
          <a:prstGeom prst="rect">
            <a:avLst/>
          </a:prstGeom>
        </p:spPr>
      </p:pic>
      <p:pic>
        <p:nvPicPr>
          <p:cNvPr id="1230" name="Picture 1229">
            <a:extLst>
              <a:ext uri="{FF2B5EF4-FFF2-40B4-BE49-F238E27FC236}">
                <a16:creationId xmlns:a16="http://schemas.microsoft.com/office/drawing/2014/main" id="{1B4D403C-1214-F50E-548B-07821C09D310}"/>
              </a:ext>
            </a:extLst>
          </p:cNvPr>
          <p:cNvPicPr>
            <a:picLocks noChangeAspect="1"/>
          </p:cNvPicPr>
          <p:nvPr/>
        </p:nvPicPr>
        <p:blipFill rotWithShape="1">
          <a:blip r:embed="rId18"/>
          <a:srcRect l="12652" t="34576" r="12652" b="34576"/>
          <a:stretch/>
        </p:blipFill>
        <p:spPr>
          <a:xfrm>
            <a:off x="8635899" y="4666970"/>
            <a:ext cx="731520" cy="170421"/>
          </a:xfrm>
          <a:prstGeom prst="rect">
            <a:avLst/>
          </a:prstGeom>
        </p:spPr>
      </p:pic>
      <p:pic>
        <p:nvPicPr>
          <p:cNvPr id="1232" name="Picture 1231">
            <a:extLst>
              <a:ext uri="{FF2B5EF4-FFF2-40B4-BE49-F238E27FC236}">
                <a16:creationId xmlns:a16="http://schemas.microsoft.com/office/drawing/2014/main" id="{9F54001B-D089-74C5-99C2-28BEC49E0FC5}"/>
              </a:ext>
            </a:extLst>
          </p:cNvPr>
          <p:cNvPicPr>
            <a:picLocks noChangeAspect="1"/>
          </p:cNvPicPr>
          <p:nvPr/>
        </p:nvPicPr>
        <p:blipFill rotWithShape="1">
          <a:blip r:embed="rId19"/>
          <a:srcRect l="5719" t="38462" r="5719" b="38462"/>
          <a:stretch/>
        </p:blipFill>
        <p:spPr>
          <a:xfrm>
            <a:off x="9708920" y="4677807"/>
            <a:ext cx="914400" cy="134207"/>
          </a:xfrm>
          <a:prstGeom prst="rect">
            <a:avLst/>
          </a:prstGeom>
        </p:spPr>
      </p:pic>
      <p:pic>
        <p:nvPicPr>
          <p:cNvPr id="1233" name="Picture 1232">
            <a:extLst>
              <a:ext uri="{FF2B5EF4-FFF2-40B4-BE49-F238E27FC236}">
                <a16:creationId xmlns:a16="http://schemas.microsoft.com/office/drawing/2014/main" id="{1BAD7249-BC65-89A4-D801-91801202C235}"/>
              </a:ext>
            </a:extLst>
          </p:cNvPr>
          <p:cNvPicPr>
            <a:picLocks noChangeAspect="1"/>
          </p:cNvPicPr>
          <p:nvPr/>
        </p:nvPicPr>
        <p:blipFill rotWithShape="1">
          <a:blip r:embed="rId20"/>
          <a:srcRect l="10964" t="36819" r="10964" b="36819"/>
          <a:stretch/>
        </p:blipFill>
        <p:spPr>
          <a:xfrm>
            <a:off x="10888939" y="4664651"/>
            <a:ext cx="822960" cy="156526"/>
          </a:xfrm>
          <a:prstGeom prst="rect">
            <a:avLst/>
          </a:prstGeom>
        </p:spPr>
      </p:pic>
      <p:pic>
        <p:nvPicPr>
          <p:cNvPr id="1234" name="Picture 1233">
            <a:extLst>
              <a:ext uri="{FF2B5EF4-FFF2-40B4-BE49-F238E27FC236}">
                <a16:creationId xmlns:a16="http://schemas.microsoft.com/office/drawing/2014/main" id="{EA910CD8-4C83-2168-5562-2BC2D307A213}"/>
              </a:ext>
            </a:extLst>
          </p:cNvPr>
          <p:cNvPicPr>
            <a:picLocks noChangeAspect="1"/>
          </p:cNvPicPr>
          <p:nvPr/>
        </p:nvPicPr>
        <p:blipFill rotWithShape="1">
          <a:blip r:embed="rId21"/>
          <a:srcRect l="7172" t="31390" r="7172" b="31390"/>
          <a:stretch/>
        </p:blipFill>
        <p:spPr>
          <a:xfrm>
            <a:off x="677904" y="5133643"/>
            <a:ext cx="852878" cy="208744"/>
          </a:xfrm>
          <a:prstGeom prst="rect">
            <a:avLst/>
          </a:prstGeom>
        </p:spPr>
      </p:pic>
      <p:pic>
        <p:nvPicPr>
          <p:cNvPr id="1236" name="Picture 1235">
            <a:extLst>
              <a:ext uri="{FF2B5EF4-FFF2-40B4-BE49-F238E27FC236}">
                <a16:creationId xmlns:a16="http://schemas.microsoft.com/office/drawing/2014/main" id="{2856BC1D-3660-F2DE-2276-E390A37DA3F1}"/>
              </a:ext>
            </a:extLst>
          </p:cNvPr>
          <p:cNvPicPr>
            <a:picLocks noChangeAspect="1"/>
          </p:cNvPicPr>
          <p:nvPr/>
        </p:nvPicPr>
        <p:blipFill rotWithShape="1">
          <a:blip r:embed="rId22"/>
          <a:srcRect l="10860" t="33217" r="10860" b="33217"/>
          <a:stretch/>
        </p:blipFill>
        <p:spPr>
          <a:xfrm>
            <a:off x="1850659" y="5181546"/>
            <a:ext cx="690410" cy="166750"/>
          </a:xfrm>
          <a:prstGeom prst="rect">
            <a:avLst/>
          </a:prstGeom>
        </p:spPr>
      </p:pic>
      <p:pic>
        <p:nvPicPr>
          <p:cNvPr id="1237" name="Picture 1236">
            <a:extLst>
              <a:ext uri="{FF2B5EF4-FFF2-40B4-BE49-F238E27FC236}">
                <a16:creationId xmlns:a16="http://schemas.microsoft.com/office/drawing/2014/main" id="{36AA9761-3CDA-30BD-777A-5ACC6A3BE46C}"/>
              </a:ext>
            </a:extLst>
          </p:cNvPr>
          <p:cNvPicPr>
            <a:picLocks noChangeAspect="1"/>
          </p:cNvPicPr>
          <p:nvPr/>
        </p:nvPicPr>
        <p:blipFill rotWithShape="1">
          <a:blip r:embed="rId23"/>
          <a:srcRect l="31023" t="16491" r="31023" b="16491"/>
          <a:stretch/>
        </p:blipFill>
        <p:spPr>
          <a:xfrm>
            <a:off x="3174753" y="5107706"/>
            <a:ext cx="310821" cy="309132"/>
          </a:xfrm>
          <a:prstGeom prst="rect">
            <a:avLst/>
          </a:prstGeom>
        </p:spPr>
      </p:pic>
      <p:pic>
        <p:nvPicPr>
          <p:cNvPr id="1238" name="Picture 1237">
            <a:extLst>
              <a:ext uri="{FF2B5EF4-FFF2-40B4-BE49-F238E27FC236}">
                <a16:creationId xmlns:a16="http://schemas.microsoft.com/office/drawing/2014/main" id="{7AB3963F-9071-8F6D-35D8-3B28885AEF3D}"/>
              </a:ext>
            </a:extLst>
          </p:cNvPr>
          <p:cNvPicPr>
            <a:picLocks noChangeAspect="1"/>
          </p:cNvPicPr>
          <p:nvPr/>
        </p:nvPicPr>
        <p:blipFill rotWithShape="1">
          <a:blip r:embed="rId24"/>
          <a:srcRect l="19584" t="34615" r="19584" b="34615"/>
          <a:stretch/>
        </p:blipFill>
        <p:spPr>
          <a:xfrm>
            <a:off x="4147591" y="5193167"/>
            <a:ext cx="633743" cy="180553"/>
          </a:xfrm>
          <a:prstGeom prst="rect">
            <a:avLst/>
          </a:prstGeom>
        </p:spPr>
      </p:pic>
      <p:pic>
        <p:nvPicPr>
          <p:cNvPr id="1239" name="Picture 1238">
            <a:extLst>
              <a:ext uri="{FF2B5EF4-FFF2-40B4-BE49-F238E27FC236}">
                <a16:creationId xmlns:a16="http://schemas.microsoft.com/office/drawing/2014/main" id="{4868E553-D539-A8FF-B9D1-60F2481CCEFB}"/>
              </a:ext>
            </a:extLst>
          </p:cNvPr>
          <p:cNvPicPr>
            <a:picLocks noChangeAspect="1"/>
          </p:cNvPicPr>
          <p:nvPr/>
        </p:nvPicPr>
        <p:blipFill rotWithShape="1">
          <a:blip r:embed="rId25"/>
          <a:srcRect l="9099" t="31231" r="9099" b="31231"/>
          <a:stretch/>
        </p:blipFill>
        <p:spPr>
          <a:xfrm>
            <a:off x="5229943" y="5176313"/>
            <a:ext cx="737639" cy="190660"/>
          </a:xfrm>
          <a:prstGeom prst="rect">
            <a:avLst/>
          </a:prstGeom>
        </p:spPr>
      </p:pic>
      <p:pic>
        <p:nvPicPr>
          <p:cNvPr id="1240" name="Picture 1239">
            <a:extLst>
              <a:ext uri="{FF2B5EF4-FFF2-40B4-BE49-F238E27FC236}">
                <a16:creationId xmlns:a16="http://schemas.microsoft.com/office/drawing/2014/main" id="{D822282A-4DD3-5ADD-1C32-91E9561CB349}"/>
              </a:ext>
            </a:extLst>
          </p:cNvPr>
          <p:cNvPicPr>
            <a:picLocks noChangeAspect="1"/>
          </p:cNvPicPr>
          <p:nvPr/>
        </p:nvPicPr>
        <p:blipFill rotWithShape="1">
          <a:blip r:embed="rId26"/>
          <a:srcRect l="17403" t="32027" r="19357" b="27419"/>
          <a:stretch/>
        </p:blipFill>
        <p:spPr>
          <a:xfrm>
            <a:off x="6416399" y="5146672"/>
            <a:ext cx="633325" cy="229110"/>
          </a:xfrm>
          <a:prstGeom prst="rect">
            <a:avLst/>
          </a:prstGeom>
        </p:spPr>
      </p:pic>
      <p:pic>
        <p:nvPicPr>
          <p:cNvPr id="1242" name="Picture 1241">
            <a:extLst>
              <a:ext uri="{FF2B5EF4-FFF2-40B4-BE49-F238E27FC236}">
                <a16:creationId xmlns:a16="http://schemas.microsoft.com/office/drawing/2014/main" id="{626C4480-D564-1748-0A54-B30ECB21EC39}"/>
              </a:ext>
            </a:extLst>
          </p:cNvPr>
          <p:cNvPicPr>
            <a:picLocks noChangeAspect="1"/>
          </p:cNvPicPr>
          <p:nvPr/>
        </p:nvPicPr>
        <p:blipFill rotWithShape="1">
          <a:blip r:embed="rId27"/>
          <a:srcRect l="14558" t="28959" r="14558" b="28959"/>
          <a:stretch/>
        </p:blipFill>
        <p:spPr>
          <a:xfrm>
            <a:off x="7561579" y="5158603"/>
            <a:ext cx="611562" cy="204505"/>
          </a:xfrm>
          <a:prstGeom prst="rect">
            <a:avLst/>
          </a:prstGeom>
        </p:spPr>
      </p:pic>
      <p:pic>
        <p:nvPicPr>
          <p:cNvPr id="1243" name="Picture 1242">
            <a:extLst>
              <a:ext uri="{FF2B5EF4-FFF2-40B4-BE49-F238E27FC236}">
                <a16:creationId xmlns:a16="http://schemas.microsoft.com/office/drawing/2014/main" id="{C3820853-0B5F-ABDC-08BA-64EF816FEB5A}"/>
              </a:ext>
            </a:extLst>
          </p:cNvPr>
          <p:cNvPicPr>
            <a:picLocks noChangeAspect="1"/>
          </p:cNvPicPr>
          <p:nvPr/>
        </p:nvPicPr>
        <p:blipFill rotWithShape="1">
          <a:blip r:embed="rId28"/>
          <a:srcRect l="13605" t="37718" r="13605" b="37718"/>
          <a:stretch/>
        </p:blipFill>
        <p:spPr>
          <a:xfrm>
            <a:off x="8635899" y="5197193"/>
            <a:ext cx="731520" cy="139045"/>
          </a:xfrm>
          <a:prstGeom prst="rect">
            <a:avLst/>
          </a:prstGeom>
        </p:spPr>
      </p:pic>
      <p:pic>
        <p:nvPicPr>
          <p:cNvPr id="1244" name="Picture 1243">
            <a:extLst>
              <a:ext uri="{FF2B5EF4-FFF2-40B4-BE49-F238E27FC236}">
                <a16:creationId xmlns:a16="http://schemas.microsoft.com/office/drawing/2014/main" id="{5458AC98-E6D3-7DB9-A767-D7C796BF4EEE}"/>
              </a:ext>
            </a:extLst>
          </p:cNvPr>
          <p:cNvPicPr>
            <a:picLocks noChangeAspect="1"/>
          </p:cNvPicPr>
          <p:nvPr/>
        </p:nvPicPr>
        <p:blipFill rotWithShape="1">
          <a:blip r:embed="rId29"/>
          <a:srcRect l="6153" t="35597" r="6153" b="35597"/>
          <a:stretch/>
        </p:blipFill>
        <p:spPr>
          <a:xfrm>
            <a:off x="9678759" y="5172294"/>
            <a:ext cx="914400" cy="169182"/>
          </a:xfrm>
          <a:prstGeom prst="rect">
            <a:avLst/>
          </a:prstGeom>
        </p:spPr>
      </p:pic>
      <p:pic>
        <p:nvPicPr>
          <p:cNvPr id="1245" name="Picture 1244">
            <a:extLst>
              <a:ext uri="{FF2B5EF4-FFF2-40B4-BE49-F238E27FC236}">
                <a16:creationId xmlns:a16="http://schemas.microsoft.com/office/drawing/2014/main" id="{7B98D3C8-1B03-3444-DDFE-43C723131E2C}"/>
              </a:ext>
            </a:extLst>
          </p:cNvPr>
          <p:cNvPicPr>
            <a:picLocks noChangeAspect="1"/>
          </p:cNvPicPr>
          <p:nvPr/>
        </p:nvPicPr>
        <p:blipFill rotWithShape="1">
          <a:blip r:embed="rId30"/>
          <a:srcRect l="10225" t="34552" r="8742" b="33076"/>
          <a:stretch/>
        </p:blipFill>
        <p:spPr>
          <a:xfrm>
            <a:off x="10858778" y="5169685"/>
            <a:ext cx="822960" cy="185174"/>
          </a:xfrm>
          <a:prstGeom prst="rect">
            <a:avLst/>
          </a:prstGeom>
        </p:spPr>
      </p:pic>
      <p:pic>
        <p:nvPicPr>
          <p:cNvPr id="1247" name="Picture 1246">
            <a:extLst>
              <a:ext uri="{FF2B5EF4-FFF2-40B4-BE49-F238E27FC236}">
                <a16:creationId xmlns:a16="http://schemas.microsoft.com/office/drawing/2014/main" id="{D80250E7-710E-AB55-1583-3E53733E066E}"/>
              </a:ext>
            </a:extLst>
          </p:cNvPr>
          <p:cNvPicPr>
            <a:picLocks noChangeAspect="1"/>
          </p:cNvPicPr>
          <p:nvPr/>
        </p:nvPicPr>
        <p:blipFill rotWithShape="1">
          <a:blip r:embed="rId31"/>
          <a:srcRect l="10659" t="27538" r="10659" b="27538"/>
          <a:stretch/>
        </p:blipFill>
        <p:spPr>
          <a:xfrm>
            <a:off x="672869" y="5666294"/>
            <a:ext cx="740274" cy="238060"/>
          </a:xfrm>
          <a:prstGeom prst="rect">
            <a:avLst/>
          </a:prstGeom>
        </p:spPr>
      </p:pic>
      <p:pic>
        <p:nvPicPr>
          <p:cNvPr id="1248" name="Picture 1247">
            <a:extLst>
              <a:ext uri="{FF2B5EF4-FFF2-40B4-BE49-F238E27FC236}">
                <a16:creationId xmlns:a16="http://schemas.microsoft.com/office/drawing/2014/main" id="{5CBF42BF-094F-BF09-1960-5E95EED4406C}"/>
              </a:ext>
            </a:extLst>
          </p:cNvPr>
          <p:cNvPicPr>
            <a:picLocks noChangeAspect="1"/>
          </p:cNvPicPr>
          <p:nvPr/>
        </p:nvPicPr>
        <p:blipFill rotWithShape="1">
          <a:blip r:embed="rId32"/>
          <a:srcRect l="21750" t="34154" r="21750" b="37298"/>
          <a:stretch/>
        </p:blipFill>
        <p:spPr>
          <a:xfrm>
            <a:off x="1992252" y="5719935"/>
            <a:ext cx="521524" cy="148426"/>
          </a:xfrm>
          <a:prstGeom prst="rect">
            <a:avLst/>
          </a:prstGeom>
        </p:spPr>
      </p:pic>
      <p:pic>
        <p:nvPicPr>
          <p:cNvPr id="1249" name="Picture 1248">
            <a:extLst>
              <a:ext uri="{FF2B5EF4-FFF2-40B4-BE49-F238E27FC236}">
                <a16:creationId xmlns:a16="http://schemas.microsoft.com/office/drawing/2014/main" id="{AF4BD4CB-81EB-2831-2363-DE3BB0616C62}"/>
              </a:ext>
            </a:extLst>
          </p:cNvPr>
          <p:cNvPicPr>
            <a:picLocks noChangeAspect="1"/>
          </p:cNvPicPr>
          <p:nvPr/>
        </p:nvPicPr>
        <p:blipFill rotWithShape="1">
          <a:blip r:embed="rId33"/>
          <a:srcRect l="31196" t="15846" r="31196" b="15846"/>
          <a:stretch/>
        </p:blipFill>
        <p:spPr>
          <a:xfrm>
            <a:off x="3229165" y="5617843"/>
            <a:ext cx="316296" cy="323584"/>
          </a:xfrm>
          <a:prstGeom prst="rect">
            <a:avLst/>
          </a:prstGeom>
        </p:spPr>
      </p:pic>
      <p:pic>
        <p:nvPicPr>
          <p:cNvPr id="1250" name="Picture 1249">
            <a:extLst>
              <a:ext uri="{FF2B5EF4-FFF2-40B4-BE49-F238E27FC236}">
                <a16:creationId xmlns:a16="http://schemas.microsoft.com/office/drawing/2014/main" id="{14EB1170-D35D-DAD4-56D0-72C61D861A1F}"/>
              </a:ext>
            </a:extLst>
          </p:cNvPr>
          <p:cNvPicPr>
            <a:picLocks noChangeAspect="1"/>
          </p:cNvPicPr>
          <p:nvPr/>
        </p:nvPicPr>
        <p:blipFill rotWithShape="1">
          <a:blip r:embed="rId34"/>
          <a:srcRect l="8742" t="38356" r="8742" b="38356"/>
          <a:stretch/>
        </p:blipFill>
        <p:spPr>
          <a:xfrm>
            <a:off x="4080450" y="5721564"/>
            <a:ext cx="882325" cy="140262"/>
          </a:xfrm>
          <a:prstGeom prst="rect">
            <a:avLst/>
          </a:prstGeom>
        </p:spPr>
      </p:pic>
      <p:pic>
        <p:nvPicPr>
          <p:cNvPr id="1251" name="Picture 1250">
            <a:extLst>
              <a:ext uri="{FF2B5EF4-FFF2-40B4-BE49-F238E27FC236}">
                <a16:creationId xmlns:a16="http://schemas.microsoft.com/office/drawing/2014/main" id="{53A41A25-8401-594B-1C76-70A49652E653}"/>
              </a:ext>
            </a:extLst>
          </p:cNvPr>
          <p:cNvPicPr>
            <a:picLocks noChangeAspect="1"/>
          </p:cNvPicPr>
          <p:nvPr/>
        </p:nvPicPr>
        <p:blipFill rotWithShape="1">
          <a:blip r:embed="rId35"/>
          <a:srcRect l="17748" t="33092" r="17748" b="36943"/>
          <a:stretch/>
        </p:blipFill>
        <p:spPr>
          <a:xfrm>
            <a:off x="5335872" y="5713180"/>
            <a:ext cx="640080" cy="167734"/>
          </a:xfrm>
          <a:prstGeom prst="rect">
            <a:avLst/>
          </a:prstGeom>
        </p:spPr>
      </p:pic>
      <p:pic>
        <p:nvPicPr>
          <p:cNvPr id="1252" name="Picture 1251">
            <a:extLst>
              <a:ext uri="{FF2B5EF4-FFF2-40B4-BE49-F238E27FC236}">
                <a16:creationId xmlns:a16="http://schemas.microsoft.com/office/drawing/2014/main" id="{C66DEDCF-9E05-6A11-E982-F364D7F68F19}"/>
              </a:ext>
            </a:extLst>
          </p:cNvPr>
          <p:cNvPicPr>
            <a:picLocks noChangeAspect="1"/>
          </p:cNvPicPr>
          <p:nvPr/>
        </p:nvPicPr>
        <p:blipFill rotWithShape="1">
          <a:blip r:embed="rId36"/>
          <a:srcRect l="10860" t="33217" r="10860" b="33217"/>
          <a:stretch/>
        </p:blipFill>
        <p:spPr>
          <a:xfrm>
            <a:off x="6378731" y="5683848"/>
            <a:ext cx="822960" cy="198764"/>
          </a:xfrm>
          <a:prstGeom prst="rect">
            <a:avLst/>
          </a:prstGeom>
        </p:spPr>
      </p:pic>
      <p:pic>
        <p:nvPicPr>
          <p:cNvPr id="1254" name="Picture 1253">
            <a:extLst>
              <a:ext uri="{FF2B5EF4-FFF2-40B4-BE49-F238E27FC236}">
                <a16:creationId xmlns:a16="http://schemas.microsoft.com/office/drawing/2014/main" id="{0D78E4C1-6B22-47DA-E92D-168676EB06E3}"/>
              </a:ext>
            </a:extLst>
          </p:cNvPr>
          <p:cNvPicPr>
            <a:picLocks noChangeAspect="1"/>
          </p:cNvPicPr>
          <p:nvPr/>
        </p:nvPicPr>
        <p:blipFill rotWithShape="1">
          <a:blip r:embed="rId37"/>
          <a:srcRect l="10279" t="30711" r="10279" b="30711"/>
          <a:stretch/>
        </p:blipFill>
        <p:spPr>
          <a:xfrm>
            <a:off x="7548278" y="5682416"/>
            <a:ext cx="752465" cy="205817"/>
          </a:xfrm>
          <a:prstGeom prst="rect">
            <a:avLst/>
          </a:prstGeom>
        </p:spPr>
      </p:pic>
      <p:pic>
        <p:nvPicPr>
          <p:cNvPr id="1255" name="Picture 1254">
            <a:extLst>
              <a:ext uri="{FF2B5EF4-FFF2-40B4-BE49-F238E27FC236}">
                <a16:creationId xmlns:a16="http://schemas.microsoft.com/office/drawing/2014/main" id="{5999107F-4DA7-0D16-9491-AC4F45DC7FB8}"/>
              </a:ext>
            </a:extLst>
          </p:cNvPr>
          <p:cNvPicPr>
            <a:picLocks noChangeAspect="1"/>
          </p:cNvPicPr>
          <p:nvPr/>
        </p:nvPicPr>
        <p:blipFill rotWithShape="1">
          <a:blip r:embed="rId38"/>
          <a:srcRect l="15771" t="19538" r="15771" b="24461"/>
          <a:stretch/>
        </p:blipFill>
        <p:spPr>
          <a:xfrm>
            <a:off x="8773660" y="5646800"/>
            <a:ext cx="570298" cy="262770"/>
          </a:xfrm>
          <a:prstGeom prst="rect">
            <a:avLst/>
          </a:prstGeom>
        </p:spPr>
      </p:pic>
      <p:pic>
        <p:nvPicPr>
          <p:cNvPr id="1256" name="Picture 1255">
            <a:extLst>
              <a:ext uri="{FF2B5EF4-FFF2-40B4-BE49-F238E27FC236}">
                <a16:creationId xmlns:a16="http://schemas.microsoft.com/office/drawing/2014/main" id="{B6755ECF-C784-21E5-F71E-DECEEE58BA76}"/>
              </a:ext>
            </a:extLst>
          </p:cNvPr>
          <p:cNvPicPr>
            <a:picLocks noChangeAspect="1"/>
          </p:cNvPicPr>
          <p:nvPr/>
        </p:nvPicPr>
        <p:blipFill rotWithShape="1">
          <a:blip r:embed="rId39"/>
          <a:srcRect l="9185" t="33103" r="9185" b="33103"/>
          <a:stretch/>
        </p:blipFill>
        <p:spPr>
          <a:xfrm>
            <a:off x="9805476" y="5687985"/>
            <a:ext cx="775266" cy="181060"/>
          </a:xfrm>
          <a:prstGeom prst="rect">
            <a:avLst/>
          </a:prstGeom>
        </p:spPr>
      </p:pic>
      <p:pic>
        <p:nvPicPr>
          <p:cNvPr id="1257" name="Picture 1256">
            <a:extLst>
              <a:ext uri="{FF2B5EF4-FFF2-40B4-BE49-F238E27FC236}">
                <a16:creationId xmlns:a16="http://schemas.microsoft.com/office/drawing/2014/main" id="{C2002D05-C29A-F506-5129-01C6DCBC3E0D}"/>
              </a:ext>
            </a:extLst>
          </p:cNvPr>
          <p:cNvPicPr>
            <a:picLocks noChangeAspect="1"/>
          </p:cNvPicPr>
          <p:nvPr/>
        </p:nvPicPr>
        <p:blipFill rotWithShape="1">
          <a:blip r:embed="rId40"/>
          <a:srcRect l="11958" t="32407" r="11958" b="32407"/>
          <a:stretch/>
        </p:blipFill>
        <p:spPr>
          <a:xfrm>
            <a:off x="10969435" y="5687795"/>
            <a:ext cx="715946" cy="186498"/>
          </a:xfrm>
          <a:prstGeom prst="rect">
            <a:avLst/>
          </a:prstGeom>
        </p:spPr>
      </p:pic>
      <p:pic>
        <p:nvPicPr>
          <p:cNvPr id="1258" name="Picture 1257">
            <a:extLst>
              <a:ext uri="{FF2B5EF4-FFF2-40B4-BE49-F238E27FC236}">
                <a16:creationId xmlns:a16="http://schemas.microsoft.com/office/drawing/2014/main" id="{6C06537C-E834-C860-0E87-51A38E2BB0F9}"/>
              </a:ext>
            </a:extLst>
          </p:cNvPr>
          <p:cNvPicPr>
            <a:picLocks noChangeAspect="1"/>
          </p:cNvPicPr>
          <p:nvPr/>
        </p:nvPicPr>
        <p:blipFill rotWithShape="1">
          <a:blip r:embed="rId41"/>
          <a:srcRect l="11698" t="33077" r="11698" b="33077"/>
          <a:stretch/>
        </p:blipFill>
        <p:spPr>
          <a:xfrm>
            <a:off x="692242" y="6197695"/>
            <a:ext cx="775266" cy="192939"/>
          </a:xfrm>
          <a:prstGeom prst="rect">
            <a:avLst/>
          </a:prstGeom>
        </p:spPr>
      </p:pic>
      <p:pic>
        <p:nvPicPr>
          <p:cNvPr id="1259" name="Picture 1258">
            <a:extLst>
              <a:ext uri="{FF2B5EF4-FFF2-40B4-BE49-F238E27FC236}">
                <a16:creationId xmlns:a16="http://schemas.microsoft.com/office/drawing/2014/main" id="{073FF768-53A4-229A-1B90-17D836D044AD}"/>
              </a:ext>
            </a:extLst>
          </p:cNvPr>
          <p:cNvPicPr>
            <a:picLocks noChangeAspect="1"/>
          </p:cNvPicPr>
          <p:nvPr/>
        </p:nvPicPr>
        <p:blipFill rotWithShape="1">
          <a:blip r:embed="rId42"/>
          <a:srcRect l="8427" t="32235" r="8427" b="32235"/>
          <a:stretch/>
        </p:blipFill>
        <p:spPr>
          <a:xfrm>
            <a:off x="1746614" y="6217729"/>
            <a:ext cx="741972" cy="178586"/>
          </a:xfrm>
          <a:prstGeom prst="rect">
            <a:avLst/>
          </a:prstGeom>
        </p:spPr>
      </p:pic>
      <p:pic>
        <p:nvPicPr>
          <p:cNvPr id="1260" name="Picture 1259">
            <a:extLst>
              <a:ext uri="{FF2B5EF4-FFF2-40B4-BE49-F238E27FC236}">
                <a16:creationId xmlns:a16="http://schemas.microsoft.com/office/drawing/2014/main" id="{D1D41403-9759-26BA-42A4-D537143A46B9}"/>
              </a:ext>
            </a:extLst>
          </p:cNvPr>
          <p:cNvPicPr>
            <a:picLocks noChangeAspect="1"/>
          </p:cNvPicPr>
          <p:nvPr/>
        </p:nvPicPr>
        <p:blipFill rotWithShape="1">
          <a:blip r:embed="rId43"/>
          <a:srcRect l="10571" t="37067" r="9797" b="35722"/>
          <a:stretch/>
        </p:blipFill>
        <p:spPr>
          <a:xfrm>
            <a:off x="2883080" y="6226011"/>
            <a:ext cx="737639" cy="141973"/>
          </a:xfrm>
          <a:prstGeom prst="rect">
            <a:avLst/>
          </a:prstGeom>
        </p:spPr>
      </p:pic>
      <p:pic>
        <p:nvPicPr>
          <p:cNvPr id="1261" name="Picture 1260">
            <a:extLst>
              <a:ext uri="{FF2B5EF4-FFF2-40B4-BE49-F238E27FC236}">
                <a16:creationId xmlns:a16="http://schemas.microsoft.com/office/drawing/2014/main" id="{DAAA100F-4EFD-BBCF-E7EC-1020E3D62BB5}"/>
              </a:ext>
            </a:extLst>
          </p:cNvPr>
          <p:cNvPicPr>
            <a:picLocks noChangeAspect="1"/>
          </p:cNvPicPr>
          <p:nvPr/>
        </p:nvPicPr>
        <p:blipFill rotWithShape="1">
          <a:blip r:embed="rId44"/>
          <a:srcRect l="14732" t="30492" r="13865" b="30492"/>
          <a:stretch/>
        </p:blipFill>
        <p:spPr>
          <a:xfrm>
            <a:off x="4058359" y="6202633"/>
            <a:ext cx="655679" cy="202116"/>
          </a:xfrm>
          <a:prstGeom prst="rect">
            <a:avLst/>
          </a:prstGeom>
        </p:spPr>
      </p:pic>
      <p:pic>
        <p:nvPicPr>
          <p:cNvPr id="1262" name="Picture 1261">
            <a:extLst>
              <a:ext uri="{FF2B5EF4-FFF2-40B4-BE49-F238E27FC236}">
                <a16:creationId xmlns:a16="http://schemas.microsoft.com/office/drawing/2014/main" id="{8329997B-D9E2-45B6-6CA1-18E0E966DF15}"/>
              </a:ext>
            </a:extLst>
          </p:cNvPr>
          <p:cNvPicPr>
            <a:picLocks noChangeAspect="1"/>
          </p:cNvPicPr>
          <p:nvPr/>
        </p:nvPicPr>
        <p:blipFill rotWithShape="1">
          <a:blip r:embed="rId45"/>
          <a:srcRect l="20884" t="18615" r="20884" b="18615"/>
          <a:stretch/>
        </p:blipFill>
        <p:spPr>
          <a:xfrm>
            <a:off x="5284971" y="6153998"/>
            <a:ext cx="471054" cy="285998"/>
          </a:xfrm>
          <a:prstGeom prst="rect">
            <a:avLst/>
          </a:prstGeom>
        </p:spPr>
      </p:pic>
      <p:pic>
        <p:nvPicPr>
          <p:cNvPr id="1263" name="Picture 1262">
            <a:extLst>
              <a:ext uri="{FF2B5EF4-FFF2-40B4-BE49-F238E27FC236}">
                <a16:creationId xmlns:a16="http://schemas.microsoft.com/office/drawing/2014/main" id="{69900B8F-890B-391D-AFE9-0CDADD9BDF36}"/>
              </a:ext>
            </a:extLst>
          </p:cNvPr>
          <p:cNvPicPr>
            <a:picLocks noChangeAspect="1"/>
          </p:cNvPicPr>
          <p:nvPr/>
        </p:nvPicPr>
        <p:blipFill rotWithShape="1">
          <a:blip r:embed="rId46"/>
          <a:srcRect l="14211" t="30774" r="14211" b="30774"/>
          <a:stretch/>
        </p:blipFill>
        <p:spPr>
          <a:xfrm>
            <a:off x="6334757" y="6188862"/>
            <a:ext cx="640080" cy="193684"/>
          </a:xfrm>
          <a:prstGeom prst="rect">
            <a:avLst/>
          </a:prstGeom>
        </p:spPr>
      </p:pic>
      <p:pic>
        <p:nvPicPr>
          <p:cNvPr id="1264" name="Picture 1263">
            <a:extLst>
              <a:ext uri="{FF2B5EF4-FFF2-40B4-BE49-F238E27FC236}">
                <a16:creationId xmlns:a16="http://schemas.microsoft.com/office/drawing/2014/main" id="{F6431C39-215E-7ECF-07DA-5FE0EBCF2895}"/>
              </a:ext>
            </a:extLst>
          </p:cNvPr>
          <p:cNvPicPr>
            <a:picLocks noChangeAspect="1"/>
          </p:cNvPicPr>
          <p:nvPr/>
        </p:nvPicPr>
        <p:blipFill rotWithShape="1">
          <a:blip r:embed="rId47"/>
          <a:srcRect l="13605" t="38093" r="13605" b="38093"/>
          <a:stretch/>
        </p:blipFill>
        <p:spPr>
          <a:xfrm>
            <a:off x="7424861" y="6227392"/>
            <a:ext cx="728471" cy="134240"/>
          </a:xfrm>
          <a:prstGeom prst="rect">
            <a:avLst/>
          </a:prstGeom>
        </p:spPr>
      </p:pic>
      <p:pic>
        <p:nvPicPr>
          <p:cNvPr id="1265" name="Picture 1264">
            <a:extLst>
              <a:ext uri="{FF2B5EF4-FFF2-40B4-BE49-F238E27FC236}">
                <a16:creationId xmlns:a16="http://schemas.microsoft.com/office/drawing/2014/main" id="{1A14F980-C3D3-92CF-5672-45B113FFF580}"/>
              </a:ext>
            </a:extLst>
          </p:cNvPr>
          <p:cNvPicPr>
            <a:picLocks noChangeAspect="1"/>
          </p:cNvPicPr>
          <p:nvPr/>
        </p:nvPicPr>
        <p:blipFill rotWithShape="1">
          <a:blip r:embed="rId48"/>
          <a:srcRect l="21918" t="31865" r="24437" b="31865"/>
          <a:stretch/>
        </p:blipFill>
        <p:spPr>
          <a:xfrm>
            <a:off x="8692509" y="6210635"/>
            <a:ext cx="461772" cy="175855"/>
          </a:xfrm>
          <a:prstGeom prst="rect">
            <a:avLst/>
          </a:prstGeom>
        </p:spPr>
      </p:pic>
      <p:pic>
        <p:nvPicPr>
          <p:cNvPr id="1267" name="Picture 1266">
            <a:extLst>
              <a:ext uri="{FF2B5EF4-FFF2-40B4-BE49-F238E27FC236}">
                <a16:creationId xmlns:a16="http://schemas.microsoft.com/office/drawing/2014/main" id="{433BECB4-E722-E0E1-07D5-4149AC0CA7C2}"/>
              </a:ext>
            </a:extLst>
          </p:cNvPr>
          <p:cNvPicPr>
            <a:picLocks noChangeAspect="1"/>
          </p:cNvPicPr>
          <p:nvPr/>
        </p:nvPicPr>
        <p:blipFill rotWithShape="1">
          <a:blip r:embed="rId49"/>
          <a:srcRect l="23137" t="22168" r="21918" b="29109"/>
          <a:stretch/>
        </p:blipFill>
        <p:spPr>
          <a:xfrm>
            <a:off x="9846587" y="6188561"/>
            <a:ext cx="422216" cy="211210"/>
          </a:xfrm>
          <a:prstGeom prst="rect">
            <a:avLst/>
          </a:prstGeom>
        </p:spPr>
      </p:pic>
      <p:pic>
        <p:nvPicPr>
          <p:cNvPr id="1268" name="Picture 1267">
            <a:extLst>
              <a:ext uri="{FF2B5EF4-FFF2-40B4-BE49-F238E27FC236}">
                <a16:creationId xmlns:a16="http://schemas.microsoft.com/office/drawing/2014/main" id="{0233B27C-5E85-A9C8-5AA8-352B32E487E9}"/>
              </a:ext>
            </a:extLst>
          </p:cNvPr>
          <p:cNvPicPr>
            <a:picLocks noChangeAspect="1"/>
          </p:cNvPicPr>
          <p:nvPr/>
        </p:nvPicPr>
        <p:blipFill rotWithShape="1">
          <a:blip r:embed="rId50"/>
          <a:srcRect l="5354" t="37571" r="5354" b="37571"/>
          <a:stretch/>
        </p:blipFill>
        <p:spPr>
          <a:xfrm>
            <a:off x="10734794" y="6222361"/>
            <a:ext cx="914400" cy="143609"/>
          </a:xfrm>
          <a:prstGeom prst="rect">
            <a:avLst/>
          </a:prstGeom>
        </p:spPr>
      </p:pic>
      <p:pic>
        <p:nvPicPr>
          <p:cNvPr id="2" name="Picture 1">
            <a:extLst>
              <a:ext uri="{FF2B5EF4-FFF2-40B4-BE49-F238E27FC236}">
                <a16:creationId xmlns:a16="http://schemas.microsoft.com/office/drawing/2014/main" id="{39834C68-413B-E05C-1997-859803E17EF0}"/>
              </a:ext>
            </a:extLst>
          </p:cNvPr>
          <p:cNvPicPr>
            <a:picLocks noChangeAspect="1"/>
          </p:cNvPicPr>
          <p:nvPr/>
        </p:nvPicPr>
        <p:blipFill rotWithShape="1">
          <a:blip r:embed="rId51"/>
          <a:srcRect l="14729" t="29985" r="14729" b="29985"/>
          <a:stretch/>
        </p:blipFill>
        <p:spPr>
          <a:xfrm>
            <a:off x="7533845" y="4628490"/>
            <a:ext cx="727352" cy="232840"/>
          </a:xfrm>
          <a:prstGeom prst="rect">
            <a:avLst/>
          </a:prstGeom>
        </p:spPr>
      </p:pic>
      <p:pic>
        <p:nvPicPr>
          <p:cNvPr id="65" name="Picture 64">
            <a:extLst>
              <a:ext uri="{FF2B5EF4-FFF2-40B4-BE49-F238E27FC236}">
                <a16:creationId xmlns:a16="http://schemas.microsoft.com/office/drawing/2014/main" id="{63E037BB-0F39-0C23-5594-2DF29865D8A5}"/>
              </a:ext>
            </a:extLst>
          </p:cNvPr>
          <p:cNvPicPr>
            <a:picLocks noChangeAspect="1"/>
          </p:cNvPicPr>
          <p:nvPr/>
        </p:nvPicPr>
        <p:blipFill rotWithShape="1">
          <a:blip r:embed="rId52"/>
          <a:srcRect l="7534" t="18669" r="7534" b="18669"/>
          <a:stretch/>
        </p:blipFill>
        <p:spPr>
          <a:xfrm>
            <a:off x="8432397" y="4061734"/>
            <a:ext cx="973540" cy="404572"/>
          </a:xfrm>
          <a:prstGeom prst="rect">
            <a:avLst/>
          </a:prstGeom>
        </p:spPr>
      </p:pic>
      <p:pic>
        <p:nvPicPr>
          <p:cNvPr id="69" name="Picture 2" descr="Abtis logo">
            <a:extLst>
              <a:ext uri="{FF2B5EF4-FFF2-40B4-BE49-F238E27FC236}">
                <a16:creationId xmlns:a16="http://schemas.microsoft.com/office/drawing/2014/main" id="{37221FD3-5446-6FE0-98F9-00DE478CFFD3}"/>
              </a:ext>
            </a:extLst>
          </p:cNvPr>
          <p:cNvPicPr>
            <a:picLocks noChangeAspect="1" noChangeArrowheads="1"/>
          </p:cNvPicPr>
          <p:nvPr/>
        </p:nvPicPr>
        <p:blipFill rotWithShape="1">
          <a:blip r:embed="rId53">
            <a:extLst>
              <a:ext uri="{28A0092B-C50C-407E-A947-70E740481C1C}">
                <a14:useLocalDpi xmlns:a14="http://schemas.microsoft.com/office/drawing/2010/main" val="0"/>
              </a:ext>
            </a:extLst>
          </a:blip>
          <a:srcRect l="16742" t="23349" r="16742" b="23349"/>
          <a:stretch/>
        </p:blipFill>
        <p:spPr bwMode="auto">
          <a:xfrm>
            <a:off x="782619" y="1372713"/>
            <a:ext cx="540490" cy="24433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Accenture logo">
            <a:extLst>
              <a:ext uri="{FF2B5EF4-FFF2-40B4-BE49-F238E27FC236}">
                <a16:creationId xmlns:a16="http://schemas.microsoft.com/office/drawing/2014/main" id="{B37A0F6D-83EA-B9DC-7678-377C01CE8E99}"/>
              </a:ext>
            </a:extLst>
          </p:cNvPr>
          <p:cNvPicPr>
            <a:picLocks noChangeAspect="1" noChangeArrowheads="1"/>
          </p:cNvPicPr>
          <p:nvPr/>
        </p:nvPicPr>
        <p:blipFill rotWithShape="1">
          <a:blip r:embed="rId54">
            <a:extLst>
              <a:ext uri="{28A0092B-C50C-407E-A947-70E740481C1C}">
                <a14:useLocalDpi xmlns:a14="http://schemas.microsoft.com/office/drawing/2010/main" val="0"/>
              </a:ext>
            </a:extLst>
          </a:blip>
          <a:srcRect l="12195" t="30911" r="12195" b="30911"/>
          <a:stretch/>
        </p:blipFill>
        <p:spPr bwMode="auto">
          <a:xfrm>
            <a:off x="1747672" y="1399736"/>
            <a:ext cx="668026" cy="19028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ANS logo">
            <a:extLst>
              <a:ext uri="{FF2B5EF4-FFF2-40B4-BE49-F238E27FC236}">
                <a16:creationId xmlns:a16="http://schemas.microsoft.com/office/drawing/2014/main" id="{84DB2FE4-4B25-056B-9BC8-5ED70822E931}"/>
              </a:ext>
            </a:extLst>
          </p:cNvPr>
          <p:cNvPicPr>
            <a:picLocks noChangeAspect="1" noChangeArrowheads="1"/>
          </p:cNvPicPr>
          <p:nvPr/>
        </p:nvPicPr>
        <p:blipFill rotWithShape="1">
          <a:blip r:embed="rId55">
            <a:extLst>
              <a:ext uri="{28A0092B-C50C-407E-A947-70E740481C1C}">
                <a14:useLocalDpi xmlns:a14="http://schemas.microsoft.com/office/drawing/2010/main" val="0"/>
              </a:ext>
            </a:extLst>
          </a:blip>
          <a:srcRect l="16077" t="20299" r="16077" b="20299"/>
          <a:stretch/>
        </p:blipFill>
        <p:spPr bwMode="auto">
          <a:xfrm>
            <a:off x="2855042" y="1377309"/>
            <a:ext cx="511626" cy="25270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8" descr="Ascent Solutions logo">
            <a:extLst>
              <a:ext uri="{FF2B5EF4-FFF2-40B4-BE49-F238E27FC236}">
                <a16:creationId xmlns:a16="http://schemas.microsoft.com/office/drawing/2014/main" id="{1E136210-9388-67A0-1715-CB1D538B33FA}"/>
              </a:ext>
            </a:extLst>
          </p:cNvPr>
          <p:cNvPicPr>
            <a:picLocks noChangeAspect="1" noChangeArrowheads="1"/>
          </p:cNvPicPr>
          <p:nvPr/>
        </p:nvPicPr>
        <p:blipFill rotWithShape="1">
          <a:blip r:embed="rId56">
            <a:extLst>
              <a:ext uri="{28A0092B-C50C-407E-A947-70E740481C1C}">
                <a14:useLocalDpi xmlns:a14="http://schemas.microsoft.com/office/drawing/2010/main" val="0"/>
              </a:ext>
            </a:extLst>
          </a:blip>
          <a:srcRect l="15061" t="19231" r="15061" b="20872"/>
          <a:stretch/>
        </p:blipFill>
        <p:spPr bwMode="auto">
          <a:xfrm>
            <a:off x="3809259" y="1368677"/>
            <a:ext cx="601896" cy="29059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baseVision logo">
            <a:extLst>
              <a:ext uri="{FF2B5EF4-FFF2-40B4-BE49-F238E27FC236}">
                <a16:creationId xmlns:a16="http://schemas.microsoft.com/office/drawing/2014/main" id="{CD039E7F-8388-C20B-1123-1C15EF3CAC90}"/>
              </a:ext>
            </a:extLst>
          </p:cNvPr>
          <p:cNvPicPr>
            <a:picLocks noChangeAspect="1" noChangeArrowheads="1"/>
          </p:cNvPicPr>
          <p:nvPr/>
        </p:nvPicPr>
        <p:blipFill rotWithShape="1">
          <a:blip r:embed="rId57">
            <a:extLst>
              <a:ext uri="{28A0092B-C50C-407E-A947-70E740481C1C}">
                <a14:useLocalDpi xmlns:a14="http://schemas.microsoft.com/office/drawing/2010/main" val="0"/>
              </a:ext>
            </a:extLst>
          </a:blip>
          <a:srcRect l="9243" t="34014" r="9243" b="34014"/>
          <a:stretch/>
        </p:blipFill>
        <p:spPr bwMode="auto">
          <a:xfrm>
            <a:off x="5723197" y="1421599"/>
            <a:ext cx="830004" cy="18365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12" descr="BDO logo">
            <a:extLst>
              <a:ext uri="{FF2B5EF4-FFF2-40B4-BE49-F238E27FC236}">
                <a16:creationId xmlns:a16="http://schemas.microsoft.com/office/drawing/2014/main" id="{6C471F1F-E80C-9AAD-DD40-797E487AD5FB}"/>
              </a:ext>
            </a:extLst>
          </p:cNvPr>
          <p:cNvPicPr>
            <a:picLocks noChangeAspect="1" noChangeArrowheads="1"/>
          </p:cNvPicPr>
          <p:nvPr/>
        </p:nvPicPr>
        <p:blipFill rotWithShape="1">
          <a:blip r:embed="rId58">
            <a:extLst>
              <a:ext uri="{28A0092B-C50C-407E-A947-70E740481C1C}">
                <a14:useLocalDpi xmlns:a14="http://schemas.microsoft.com/office/drawing/2010/main" val="0"/>
              </a:ext>
            </a:extLst>
          </a:blip>
          <a:srcRect l="20607" t="29045" r="20607" b="29045"/>
          <a:stretch/>
        </p:blipFill>
        <p:spPr bwMode="auto">
          <a:xfrm>
            <a:off x="6928640" y="1409348"/>
            <a:ext cx="473188" cy="18972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14" descr="Bridewell logo">
            <a:extLst>
              <a:ext uri="{FF2B5EF4-FFF2-40B4-BE49-F238E27FC236}">
                <a16:creationId xmlns:a16="http://schemas.microsoft.com/office/drawing/2014/main" id="{B7DCC456-1EE7-F164-23F0-E2CD8F4A680B}"/>
              </a:ext>
            </a:extLst>
          </p:cNvPr>
          <p:cNvPicPr>
            <a:picLocks noChangeAspect="1" noChangeArrowheads="1"/>
          </p:cNvPicPr>
          <p:nvPr/>
        </p:nvPicPr>
        <p:blipFill rotWithShape="1">
          <a:blip r:embed="rId59">
            <a:extLst>
              <a:ext uri="{28A0092B-C50C-407E-A947-70E740481C1C}">
                <a14:useLocalDpi xmlns:a14="http://schemas.microsoft.com/office/drawing/2010/main" val="0"/>
              </a:ext>
            </a:extLst>
          </a:blip>
          <a:srcRect l="18805" t="30740" r="15858" b="29199"/>
          <a:stretch/>
        </p:blipFill>
        <p:spPr bwMode="auto">
          <a:xfrm>
            <a:off x="8835937" y="1375340"/>
            <a:ext cx="744254" cy="25664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6" descr="Bulletproof Solutions logo">
            <a:extLst>
              <a:ext uri="{FF2B5EF4-FFF2-40B4-BE49-F238E27FC236}">
                <a16:creationId xmlns:a16="http://schemas.microsoft.com/office/drawing/2014/main" id="{E1635B3F-0FD4-BC54-EF41-6A1E80E14A40}"/>
              </a:ext>
            </a:extLst>
          </p:cNvPr>
          <p:cNvPicPr>
            <a:picLocks noChangeAspect="1" noChangeArrowheads="1"/>
          </p:cNvPicPr>
          <p:nvPr/>
        </p:nvPicPr>
        <p:blipFill rotWithShape="1">
          <a:blip r:embed="rId60">
            <a:extLst>
              <a:ext uri="{28A0092B-C50C-407E-A947-70E740481C1C}">
                <a14:useLocalDpi xmlns:a14="http://schemas.microsoft.com/office/drawing/2010/main" val="0"/>
              </a:ext>
            </a:extLst>
          </a:blip>
          <a:srcRect l="8752" t="33538" r="8752" b="33538"/>
          <a:stretch/>
        </p:blipFill>
        <p:spPr bwMode="auto">
          <a:xfrm>
            <a:off x="9818549" y="1427253"/>
            <a:ext cx="785778" cy="176635"/>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8" descr="Capgemini logo">
            <a:extLst>
              <a:ext uri="{FF2B5EF4-FFF2-40B4-BE49-F238E27FC236}">
                <a16:creationId xmlns:a16="http://schemas.microsoft.com/office/drawing/2014/main" id="{87BF0F96-8B89-BB66-1662-B6CD4E69D957}"/>
              </a:ext>
            </a:extLst>
          </p:cNvPr>
          <p:cNvPicPr>
            <a:picLocks noChangeAspect="1" noChangeArrowheads="1"/>
          </p:cNvPicPr>
          <p:nvPr/>
        </p:nvPicPr>
        <p:blipFill rotWithShape="1">
          <a:blip r:embed="rId61">
            <a:extLst>
              <a:ext uri="{28A0092B-C50C-407E-A947-70E740481C1C}">
                <a14:useLocalDpi xmlns:a14="http://schemas.microsoft.com/office/drawing/2010/main" val="0"/>
              </a:ext>
            </a:extLst>
          </a:blip>
          <a:srcRect l="9879" t="33077" r="9165" b="31231"/>
          <a:stretch/>
        </p:blipFill>
        <p:spPr bwMode="auto">
          <a:xfrm>
            <a:off x="10888939" y="1412830"/>
            <a:ext cx="731520" cy="18166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E2C9F636-F641-DED2-8006-C8D5CB30DCFD}"/>
              </a:ext>
            </a:extLst>
          </p:cNvPr>
          <p:cNvPicPr>
            <a:picLocks noChangeAspect="1"/>
          </p:cNvPicPr>
          <p:nvPr/>
        </p:nvPicPr>
        <p:blipFill rotWithShape="1">
          <a:blip r:embed="rId62"/>
          <a:srcRect l="4708" t="25594" r="4708" b="25594"/>
          <a:stretch/>
        </p:blipFill>
        <p:spPr>
          <a:xfrm>
            <a:off x="4724602" y="1380026"/>
            <a:ext cx="816518" cy="247828"/>
          </a:xfrm>
          <a:prstGeom prst="rect">
            <a:avLst/>
          </a:prstGeom>
        </p:spPr>
      </p:pic>
      <p:pic>
        <p:nvPicPr>
          <p:cNvPr id="79" name="Picture 78">
            <a:extLst>
              <a:ext uri="{FF2B5EF4-FFF2-40B4-BE49-F238E27FC236}">
                <a16:creationId xmlns:a16="http://schemas.microsoft.com/office/drawing/2014/main" id="{C6BA0F0A-0EFB-D284-C1DD-9EEB32BA1BFA}"/>
              </a:ext>
            </a:extLst>
          </p:cNvPr>
          <p:cNvPicPr>
            <a:picLocks noChangeAspect="1"/>
          </p:cNvPicPr>
          <p:nvPr/>
        </p:nvPicPr>
        <p:blipFill rotWithShape="1">
          <a:blip r:embed="rId63"/>
          <a:srcRect l="4510" t="23736" r="4510" b="23736"/>
          <a:stretch/>
        </p:blipFill>
        <p:spPr>
          <a:xfrm>
            <a:off x="7774452" y="1385727"/>
            <a:ext cx="809954" cy="263398"/>
          </a:xfrm>
          <a:prstGeom prst="rect">
            <a:avLst/>
          </a:prstGeom>
        </p:spPr>
      </p:pic>
      <p:pic>
        <p:nvPicPr>
          <p:cNvPr id="80" name="Picture 20" descr="Chorus logo">
            <a:extLst>
              <a:ext uri="{FF2B5EF4-FFF2-40B4-BE49-F238E27FC236}">
                <a16:creationId xmlns:a16="http://schemas.microsoft.com/office/drawing/2014/main" id="{C8FE24EE-520E-F279-B7E0-1A01DD9EA7AF}"/>
              </a:ext>
            </a:extLst>
          </p:cNvPr>
          <p:cNvPicPr>
            <a:picLocks noChangeAspect="1" noChangeArrowheads="1"/>
          </p:cNvPicPr>
          <p:nvPr/>
        </p:nvPicPr>
        <p:blipFill rotWithShape="1">
          <a:blip r:embed="rId64">
            <a:extLst>
              <a:ext uri="{28A0092B-C50C-407E-A947-70E740481C1C}">
                <a14:useLocalDpi xmlns:a14="http://schemas.microsoft.com/office/drawing/2010/main" val="0"/>
              </a:ext>
            </a:extLst>
          </a:blip>
          <a:srcRect l="8702" t="31846" r="9099" b="31846"/>
          <a:stretch/>
        </p:blipFill>
        <p:spPr bwMode="auto">
          <a:xfrm>
            <a:off x="686276" y="1974368"/>
            <a:ext cx="731520" cy="18199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2" descr="Critical Start logo">
            <a:extLst>
              <a:ext uri="{FF2B5EF4-FFF2-40B4-BE49-F238E27FC236}">
                <a16:creationId xmlns:a16="http://schemas.microsoft.com/office/drawing/2014/main" id="{94D9D59D-71E1-8ED0-946E-E84CFE10C046}"/>
              </a:ext>
            </a:extLst>
          </p:cNvPr>
          <p:cNvPicPr>
            <a:picLocks noChangeAspect="1" noChangeArrowheads="1"/>
          </p:cNvPicPr>
          <p:nvPr/>
        </p:nvPicPr>
        <p:blipFill rotWithShape="1">
          <a:blip r:embed="rId65">
            <a:extLst>
              <a:ext uri="{28A0092B-C50C-407E-A947-70E740481C1C}">
                <a14:useLocalDpi xmlns:a14="http://schemas.microsoft.com/office/drawing/2010/main" val="0"/>
              </a:ext>
            </a:extLst>
          </a:blip>
          <a:srcRect l="7019" t="34769" r="7019" b="34769"/>
          <a:stretch/>
        </p:blipFill>
        <p:spPr bwMode="auto">
          <a:xfrm>
            <a:off x="1615563" y="1965097"/>
            <a:ext cx="868558" cy="17336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DEFEND logo">
            <a:extLst>
              <a:ext uri="{FF2B5EF4-FFF2-40B4-BE49-F238E27FC236}">
                <a16:creationId xmlns:a16="http://schemas.microsoft.com/office/drawing/2014/main" id="{F92B5DA0-86D0-5158-BF7F-ADEA48EFEC97}"/>
              </a:ext>
            </a:extLst>
          </p:cNvPr>
          <p:cNvPicPr>
            <a:picLocks noChangeAspect="1" noChangeArrowheads="1"/>
          </p:cNvPicPr>
          <p:nvPr/>
        </p:nvPicPr>
        <p:blipFill rotWithShape="1">
          <a:blip r:embed="rId66">
            <a:extLst>
              <a:ext uri="{28A0092B-C50C-407E-A947-70E740481C1C}">
                <a14:useLocalDpi xmlns:a14="http://schemas.microsoft.com/office/drawing/2010/main" val="0"/>
              </a:ext>
            </a:extLst>
          </a:blip>
          <a:srcRect l="15858" t="36175" r="13778" b="36175"/>
          <a:stretch/>
        </p:blipFill>
        <p:spPr bwMode="auto">
          <a:xfrm>
            <a:off x="2716226" y="1977855"/>
            <a:ext cx="760073" cy="16848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6" descr="Difenda logo">
            <a:extLst>
              <a:ext uri="{FF2B5EF4-FFF2-40B4-BE49-F238E27FC236}">
                <a16:creationId xmlns:a16="http://schemas.microsoft.com/office/drawing/2014/main" id="{D683A0F7-8387-62B7-617B-2ABD9D7842AA}"/>
              </a:ext>
            </a:extLst>
          </p:cNvPr>
          <p:cNvPicPr>
            <a:picLocks noChangeAspect="1" noChangeArrowheads="1"/>
          </p:cNvPicPr>
          <p:nvPr/>
        </p:nvPicPr>
        <p:blipFill rotWithShape="1">
          <a:blip r:embed="rId67">
            <a:extLst>
              <a:ext uri="{28A0092B-C50C-407E-A947-70E740481C1C}">
                <a14:useLocalDpi xmlns:a14="http://schemas.microsoft.com/office/drawing/2010/main" val="0"/>
              </a:ext>
            </a:extLst>
          </a:blip>
          <a:srcRect l="22010" t="19692" r="22010" b="22462"/>
          <a:stretch/>
        </p:blipFill>
        <p:spPr bwMode="auto">
          <a:xfrm>
            <a:off x="3891580" y="1925085"/>
            <a:ext cx="472530" cy="27503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8" descr="DXC logo">
            <a:extLst>
              <a:ext uri="{FF2B5EF4-FFF2-40B4-BE49-F238E27FC236}">
                <a16:creationId xmlns:a16="http://schemas.microsoft.com/office/drawing/2014/main" id="{03316943-B7B3-DD89-8B90-E208479F3B69}"/>
              </a:ext>
            </a:extLst>
          </p:cNvPr>
          <p:cNvPicPr>
            <a:picLocks noChangeAspect="1" noChangeArrowheads="1"/>
          </p:cNvPicPr>
          <p:nvPr/>
        </p:nvPicPr>
        <p:blipFill rotWithShape="1">
          <a:blip r:embed="rId68">
            <a:extLst>
              <a:ext uri="{28A0092B-C50C-407E-A947-70E740481C1C}">
                <a14:useLocalDpi xmlns:a14="http://schemas.microsoft.com/office/drawing/2010/main" val="0"/>
              </a:ext>
            </a:extLst>
          </a:blip>
          <a:srcRect l="24263" t="24964" r="24263" b="24000"/>
          <a:stretch/>
        </p:blipFill>
        <p:spPr bwMode="auto">
          <a:xfrm>
            <a:off x="4915438" y="1929072"/>
            <a:ext cx="454874" cy="254039"/>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0" descr="eSentire logo">
            <a:extLst>
              <a:ext uri="{FF2B5EF4-FFF2-40B4-BE49-F238E27FC236}">
                <a16:creationId xmlns:a16="http://schemas.microsoft.com/office/drawing/2014/main" id="{C5371E5E-87DD-4D40-967F-665FD2F9F050}"/>
              </a:ext>
            </a:extLst>
          </p:cNvPr>
          <p:cNvPicPr>
            <a:picLocks noChangeAspect="1" noChangeArrowheads="1"/>
          </p:cNvPicPr>
          <p:nvPr/>
        </p:nvPicPr>
        <p:blipFill rotWithShape="1">
          <a:blip r:embed="rId69">
            <a:extLst>
              <a:ext uri="{28A0092B-C50C-407E-A947-70E740481C1C}">
                <a14:useLocalDpi xmlns:a14="http://schemas.microsoft.com/office/drawing/2010/main" val="0"/>
              </a:ext>
            </a:extLst>
          </a:blip>
          <a:srcRect l="8702" t="38615" r="8580" b="38615"/>
          <a:stretch/>
        </p:blipFill>
        <p:spPr bwMode="auto">
          <a:xfrm>
            <a:off x="5788323" y="1989020"/>
            <a:ext cx="752548" cy="116676"/>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32" descr="EY logo">
            <a:extLst>
              <a:ext uri="{FF2B5EF4-FFF2-40B4-BE49-F238E27FC236}">
                <a16:creationId xmlns:a16="http://schemas.microsoft.com/office/drawing/2014/main" id="{06992135-1535-86CE-FB6E-6E87EE72C410}"/>
              </a:ext>
            </a:extLst>
          </p:cNvPr>
          <p:cNvPicPr>
            <a:picLocks noChangeAspect="1" noChangeArrowheads="1"/>
          </p:cNvPicPr>
          <p:nvPr/>
        </p:nvPicPr>
        <p:blipFill rotWithShape="1">
          <a:blip r:embed="rId70">
            <a:extLst>
              <a:ext uri="{28A0092B-C50C-407E-A947-70E740481C1C}">
                <a14:useLocalDpi xmlns:a14="http://schemas.microsoft.com/office/drawing/2010/main" val="0"/>
              </a:ext>
            </a:extLst>
          </a:blip>
          <a:srcRect l="14905" t="18462" r="14905" b="21539"/>
          <a:stretch/>
        </p:blipFill>
        <p:spPr bwMode="auto">
          <a:xfrm>
            <a:off x="6914787" y="1929412"/>
            <a:ext cx="526205" cy="25335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4" descr="Forsyte logo">
            <a:extLst>
              <a:ext uri="{FF2B5EF4-FFF2-40B4-BE49-F238E27FC236}">
                <a16:creationId xmlns:a16="http://schemas.microsoft.com/office/drawing/2014/main" id="{F63D0C5A-3CBF-4F76-84AE-837501D1B58C}"/>
              </a:ext>
            </a:extLst>
          </p:cNvPr>
          <p:cNvPicPr>
            <a:picLocks noChangeAspect="1" noChangeArrowheads="1"/>
          </p:cNvPicPr>
          <p:nvPr/>
        </p:nvPicPr>
        <p:blipFill rotWithShape="1">
          <a:blip r:embed="rId71">
            <a:extLst>
              <a:ext uri="{28A0092B-C50C-407E-A947-70E740481C1C}">
                <a14:useLocalDpi xmlns:a14="http://schemas.microsoft.com/office/drawing/2010/main" val="0"/>
              </a:ext>
            </a:extLst>
          </a:blip>
          <a:srcRect l="19324" t="21275" r="20624" b="22965"/>
          <a:stretch/>
        </p:blipFill>
        <p:spPr bwMode="auto">
          <a:xfrm>
            <a:off x="7918415" y="1915414"/>
            <a:ext cx="534946" cy="28021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36" descr="Glueck Kanja logo">
            <a:extLst>
              <a:ext uri="{FF2B5EF4-FFF2-40B4-BE49-F238E27FC236}">
                <a16:creationId xmlns:a16="http://schemas.microsoft.com/office/drawing/2014/main" id="{6942549A-6AF8-3271-174B-9A23205A5C28}"/>
              </a:ext>
            </a:extLst>
          </p:cNvPr>
          <p:cNvPicPr>
            <a:picLocks noChangeAspect="1" noChangeArrowheads="1"/>
          </p:cNvPicPr>
          <p:nvPr/>
        </p:nvPicPr>
        <p:blipFill rotWithShape="1">
          <a:blip r:embed="rId72">
            <a:extLst>
              <a:ext uri="{28A0092B-C50C-407E-A947-70E740481C1C}">
                <a14:useLocalDpi xmlns:a14="http://schemas.microsoft.com/office/drawing/2010/main" val="0"/>
              </a:ext>
            </a:extLst>
          </a:blip>
          <a:srcRect l="8839" t="36154" r="8839" b="36154"/>
          <a:stretch/>
        </p:blipFill>
        <p:spPr bwMode="auto">
          <a:xfrm>
            <a:off x="8820527" y="1979782"/>
            <a:ext cx="772883" cy="146442"/>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38" descr="InSpark logo">
            <a:extLst>
              <a:ext uri="{FF2B5EF4-FFF2-40B4-BE49-F238E27FC236}">
                <a16:creationId xmlns:a16="http://schemas.microsoft.com/office/drawing/2014/main" id="{C5942ADE-4436-126A-CFC3-6B47E6B16096}"/>
              </a:ext>
            </a:extLst>
          </p:cNvPr>
          <p:cNvPicPr>
            <a:picLocks noChangeAspect="1" noChangeArrowheads="1"/>
          </p:cNvPicPr>
          <p:nvPr/>
        </p:nvPicPr>
        <p:blipFill rotWithShape="1">
          <a:blip r:embed="rId73">
            <a:extLst>
              <a:ext uri="{28A0092B-C50C-407E-A947-70E740481C1C}">
                <a14:useLocalDpi xmlns:a14="http://schemas.microsoft.com/office/drawing/2010/main" val="0"/>
              </a:ext>
            </a:extLst>
          </a:blip>
          <a:srcRect l="11092" t="24962" r="11092" b="24962"/>
          <a:stretch/>
        </p:blipFill>
        <p:spPr bwMode="auto">
          <a:xfrm>
            <a:off x="9947601" y="1907453"/>
            <a:ext cx="623925" cy="22650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40" descr="ITC logo">
            <a:extLst>
              <a:ext uri="{FF2B5EF4-FFF2-40B4-BE49-F238E27FC236}">
                <a16:creationId xmlns:a16="http://schemas.microsoft.com/office/drawing/2014/main" id="{3E4FAF69-6E5D-902C-A472-3C168B3C0614}"/>
              </a:ext>
            </a:extLst>
          </p:cNvPr>
          <p:cNvPicPr>
            <a:picLocks noChangeAspect="1" noChangeArrowheads="1"/>
          </p:cNvPicPr>
          <p:nvPr/>
        </p:nvPicPr>
        <p:blipFill rotWithShape="1">
          <a:blip r:embed="rId74">
            <a:extLst>
              <a:ext uri="{28A0092B-C50C-407E-A947-70E740481C1C}">
                <a14:useLocalDpi xmlns:a14="http://schemas.microsoft.com/office/drawing/2010/main" val="0"/>
              </a:ext>
            </a:extLst>
          </a:blip>
          <a:srcRect l="22530" t="28495" r="22530" b="28495"/>
          <a:stretch/>
        </p:blipFill>
        <p:spPr bwMode="auto">
          <a:xfrm>
            <a:off x="11026625" y="1944921"/>
            <a:ext cx="476928" cy="210631"/>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42" descr="KPMG LLC logo">
            <a:extLst>
              <a:ext uri="{FF2B5EF4-FFF2-40B4-BE49-F238E27FC236}">
                <a16:creationId xmlns:a16="http://schemas.microsoft.com/office/drawing/2014/main" id="{BCB706B0-8612-ED9E-79A2-4561DEBE875C}"/>
              </a:ext>
            </a:extLst>
          </p:cNvPr>
          <p:cNvPicPr>
            <a:picLocks noChangeAspect="1" noChangeArrowheads="1"/>
          </p:cNvPicPr>
          <p:nvPr/>
        </p:nvPicPr>
        <p:blipFill rotWithShape="1">
          <a:blip r:embed="rId75">
            <a:extLst>
              <a:ext uri="{28A0092B-C50C-407E-A947-70E740481C1C}">
                <a14:useLocalDpi xmlns:a14="http://schemas.microsoft.com/office/drawing/2010/main" val="0"/>
              </a:ext>
            </a:extLst>
          </a:blip>
          <a:srcRect l="17765" t="27231" r="20710" b="27231"/>
          <a:stretch/>
        </p:blipFill>
        <p:spPr bwMode="auto">
          <a:xfrm>
            <a:off x="767816" y="2493267"/>
            <a:ext cx="570096" cy="23767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44" descr="Maureen logo">
            <a:extLst>
              <a:ext uri="{FF2B5EF4-FFF2-40B4-BE49-F238E27FC236}">
                <a16:creationId xmlns:a16="http://schemas.microsoft.com/office/drawing/2014/main" id="{476B5E7B-A78D-7C9A-7195-A52269987B73}"/>
              </a:ext>
            </a:extLst>
          </p:cNvPr>
          <p:cNvPicPr>
            <a:picLocks noChangeAspect="1" noChangeArrowheads="1"/>
          </p:cNvPicPr>
          <p:nvPr/>
        </p:nvPicPr>
        <p:blipFill rotWithShape="1">
          <a:blip r:embed="rId76">
            <a:extLst>
              <a:ext uri="{28A0092B-C50C-407E-A947-70E740481C1C}">
                <a14:useLocalDpi xmlns:a14="http://schemas.microsoft.com/office/drawing/2010/main" val="0"/>
              </a:ext>
            </a:extLst>
          </a:blip>
          <a:srcRect l="8926" t="40323" r="10138" b="40323"/>
          <a:stretch/>
        </p:blipFill>
        <p:spPr bwMode="auto">
          <a:xfrm>
            <a:off x="1604487" y="2544258"/>
            <a:ext cx="909843" cy="12274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46" descr="NCC Group logo">
            <a:extLst>
              <a:ext uri="{FF2B5EF4-FFF2-40B4-BE49-F238E27FC236}">
                <a16:creationId xmlns:a16="http://schemas.microsoft.com/office/drawing/2014/main" id="{5AFB9E3B-2AB8-1882-718F-1A1C2C3437B1}"/>
              </a:ext>
            </a:extLst>
          </p:cNvPr>
          <p:cNvPicPr>
            <a:picLocks noChangeAspect="1" noChangeArrowheads="1"/>
          </p:cNvPicPr>
          <p:nvPr/>
        </p:nvPicPr>
        <p:blipFill rotWithShape="1">
          <a:blip r:embed="rId77">
            <a:extLst>
              <a:ext uri="{28A0092B-C50C-407E-A947-70E740481C1C}">
                <a14:useLocalDpi xmlns:a14="http://schemas.microsoft.com/office/drawing/2010/main" val="0"/>
              </a:ext>
            </a:extLst>
          </a:blip>
          <a:srcRect l="10919" t="32000" r="10919" b="32000"/>
          <a:stretch/>
        </p:blipFill>
        <p:spPr bwMode="auto">
          <a:xfrm>
            <a:off x="2735937" y="2519509"/>
            <a:ext cx="713850" cy="18519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48" descr="Nedscaper logo">
            <a:extLst>
              <a:ext uri="{FF2B5EF4-FFF2-40B4-BE49-F238E27FC236}">
                <a16:creationId xmlns:a16="http://schemas.microsoft.com/office/drawing/2014/main" id="{2B0EF258-CD7F-24D5-4F23-FA582009FB7F}"/>
              </a:ext>
            </a:extLst>
          </p:cNvPr>
          <p:cNvPicPr>
            <a:picLocks noChangeAspect="1" noChangeArrowheads="1"/>
          </p:cNvPicPr>
          <p:nvPr/>
        </p:nvPicPr>
        <p:blipFill rotWithShape="1">
          <a:blip r:embed="rId78">
            <a:extLst>
              <a:ext uri="{28A0092B-C50C-407E-A947-70E740481C1C}">
                <a14:useLocalDpi xmlns:a14="http://schemas.microsoft.com/office/drawing/2010/main" val="0"/>
              </a:ext>
            </a:extLst>
          </a:blip>
          <a:srcRect l="6846" t="34462" r="6846" b="34462"/>
          <a:stretch/>
        </p:blipFill>
        <p:spPr bwMode="auto">
          <a:xfrm>
            <a:off x="3684793" y="2518848"/>
            <a:ext cx="823707" cy="167057"/>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50" descr="Netsurit logo">
            <a:extLst>
              <a:ext uri="{FF2B5EF4-FFF2-40B4-BE49-F238E27FC236}">
                <a16:creationId xmlns:a16="http://schemas.microsoft.com/office/drawing/2014/main" id="{5DB0825F-44D4-0C93-99A0-0A1B94BD4290}"/>
              </a:ext>
            </a:extLst>
          </p:cNvPr>
          <p:cNvPicPr>
            <a:picLocks noChangeAspect="1" noChangeArrowheads="1"/>
          </p:cNvPicPr>
          <p:nvPr/>
        </p:nvPicPr>
        <p:blipFill rotWithShape="1">
          <a:blip r:embed="rId79">
            <a:extLst>
              <a:ext uri="{28A0092B-C50C-407E-A947-70E740481C1C}">
                <a14:useLocalDpi xmlns:a14="http://schemas.microsoft.com/office/drawing/2010/main" val="0"/>
              </a:ext>
            </a:extLst>
          </a:blip>
          <a:srcRect l="13345" t="26769" r="13345" b="26769"/>
          <a:stretch/>
        </p:blipFill>
        <p:spPr bwMode="auto">
          <a:xfrm>
            <a:off x="4807140" y="2493132"/>
            <a:ext cx="666560" cy="237944"/>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52" descr="Secure Nextgen Systems (OneSec) logo">
            <a:extLst>
              <a:ext uri="{FF2B5EF4-FFF2-40B4-BE49-F238E27FC236}">
                <a16:creationId xmlns:a16="http://schemas.microsoft.com/office/drawing/2014/main" id="{F048C4C0-8676-316D-96EF-56E4FA8F5151}"/>
              </a:ext>
            </a:extLst>
          </p:cNvPr>
          <p:cNvPicPr>
            <a:picLocks noChangeAspect="1" noChangeArrowheads="1"/>
          </p:cNvPicPr>
          <p:nvPr/>
        </p:nvPicPr>
        <p:blipFill rotWithShape="1">
          <a:blip r:embed="rId80">
            <a:extLst>
              <a:ext uri="{28A0092B-C50C-407E-A947-70E740481C1C}">
                <a14:useLocalDpi xmlns:a14="http://schemas.microsoft.com/office/drawing/2010/main" val="0"/>
              </a:ext>
            </a:extLst>
          </a:blip>
          <a:srcRect l="27903" t="41859" r="27903" b="41859"/>
          <a:stretch/>
        </p:blipFill>
        <p:spPr bwMode="auto">
          <a:xfrm>
            <a:off x="5843520" y="2546272"/>
            <a:ext cx="633480" cy="131664"/>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54" descr="OneVinn logo">
            <a:extLst>
              <a:ext uri="{FF2B5EF4-FFF2-40B4-BE49-F238E27FC236}">
                <a16:creationId xmlns:a16="http://schemas.microsoft.com/office/drawing/2014/main" id="{39E28D54-3599-B810-CB30-0DF6EFFC70AA}"/>
              </a:ext>
            </a:extLst>
          </p:cNvPr>
          <p:cNvPicPr>
            <a:picLocks noChangeAspect="1" noChangeArrowheads="1"/>
          </p:cNvPicPr>
          <p:nvPr/>
        </p:nvPicPr>
        <p:blipFill rotWithShape="1">
          <a:blip r:embed="rId81">
            <a:extLst>
              <a:ext uri="{28A0092B-C50C-407E-A947-70E740481C1C}">
                <a14:useLocalDpi xmlns:a14="http://schemas.microsoft.com/office/drawing/2010/main" val="0"/>
              </a:ext>
            </a:extLst>
          </a:blip>
          <a:srcRect l="11872" t="36769" r="11872" b="36769"/>
          <a:stretch/>
        </p:blipFill>
        <p:spPr bwMode="auto">
          <a:xfrm>
            <a:off x="6885289" y="2550232"/>
            <a:ext cx="633112" cy="12374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56" descr="Ontinue logo">
            <a:extLst>
              <a:ext uri="{FF2B5EF4-FFF2-40B4-BE49-F238E27FC236}">
                <a16:creationId xmlns:a16="http://schemas.microsoft.com/office/drawing/2014/main" id="{DE5216D7-24DB-0DAB-8A09-06DF19CEE7FE}"/>
              </a:ext>
            </a:extLst>
          </p:cNvPr>
          <p:cNvPicPr>
            <a:picLocks noChangeAspect="1" noChangeArrowheads="1"/>
          </p:cNvPicPr>
          <p:nvPr/>
        </p:nvPicPr>
        <p:blipFill rotWithShape="1">
          <a:blip r:embed="rId82">
            <a:extLst>
              <a:ext uri="{28A0092B-C50C-407E-A947-70E740481C1C}">
                <a14:useLocalDpi xmlns:a14="http://schemas.microsoft.com/office/drawing/2010/main" val="0"/>
              </a:ext>
            </a:extLst>
          </a:blip>
          <a:srcRect l="15078" t="27538" r="15078" b="27538"/>
          <a:stretch/>
        </p:blipFill>
        <p:spPr bwMode="auto">
          <a:xfrm>
            <a:off x="7889262" y="2502145"/>
            <a:ext cx="607038" cy="219918"/>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58" descr="Orange Cyberdefense logo">
            <a:extLst>
              <a:ext uri="{FF2B5EF4-FFF2-40B4-BE49-F238E27FC236}">
                <a16:creationId xmlns:a16="http://schemas.microsoft.com/office/drawing/2014/main" id="{C5B1344D-53C1-5A83-CA92-71AD0E9F9EB9}"/>
              </a:ext>
            </a:extLst>
          </p:cNvPr>
          <p:cNvPicPr>
            <a:picLocks noChangeAspect="1" noChangeArrowheads="1"/>
          </p:cNvPicPr>
          <p:nvPr/>
        </p:nvPicPr>
        <p:blipFill rotWithShape="1">
          <a:blip r:embed="rId83">
            <a:extLst>
              <a:ext uri="{28A0092B-C50C-407E-A947-70E740481C1C}">
                <a14:useLocalDpi xmlns:a14="http://schemas.microsoft.com/office/drawing/2010/main" val="0"/>
              </a:ext>
            </a:extLst>
          </a:blip>
          <a:srcRect l="8492" t="37692" r="8492" b="37692"/>
          <a:stretch/>
        </p:blipFill>
        <p:spPr bwMode="auto">
          <a:xfrm>
            <a:off x="8784796" y="2534539"/>
            <a:ext cx="844344" cy="14101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0" descr="Quorum logo">
            <a:extLst>
              <a:ext uri="{FF2B5EF4-FFF2-40B4-BE49-F238E27FC236}">
                <a16:creationId xmlns:a16="http://schemas.microsoft.com/office/drawing/2014/main" id="{0FBE2739-3F21-7E5F-E191-6CF53233CE42}"/>
              </a:ext>
            </a:extLst>
          </p:cNvPr>
          <p:cNvPicPr>
            <a:picLocks noChangeAspect="1" noChangeArrowheads="1"/>
          </p:cNvPicPr>
          <p:nvPr/>
        </p:nvPicPr>
        <p:blipFill rotWithShape="1">
          <a:blip r:embed="rId84">
            <a:extLst>
              <a:ext uri="{28A0092B-C50C-407E-A947-70E740481C1C}">
                <a14:useLocalDpi xmlns:a14="http://schemas.microsoft.com/office/drawing/2010/main" val="0"/>
              </a:ext>
            </a:extLst>
          </a:blip>
          <a:srcRect l="15251" t="27538" r="15251" b="27538"/>
          <a:stretch/>
        </p:blipFill>
        <p:spPr bwMode="auto">
          <a:xfrm>
            <a:off x="726141" y="3043403"/>
            <a:ext cx="650362" cy="23679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a:extLst>
              <a:ext uri="{FF2B5EF4-FFF2-40B4-BE49-F238E27FC236}">
                <a16:creationId xmlns:a16="http://schemas.microsoft.com/office/drawing/2014/main" id="{F29293C3-C7E7-9474-86A9-1169A8CFB6E9}"/>
              </a:ext>
            </a:extLst>
          </p:cNvPr>
          <p:cNvPicPr>
            <a:picLocks noChangeAspect="1"/>
          </p:cNvPicPr>
          <p:nvPr/>
        </p:nvPicPr>
        <p:blipFill rotWithShape="1">
          <a:blip r:embed="rId85"/>
          <a:srcRect l="20724" r="20724"/>
          <a:stretch/>
        </p:blipFill>
        <p:spPr>
          <a:xfrm>
            <a:off x="11011301" y="2360157"/>
            <a:ext cx="489136" cy="470538"/>
          </a:xfrm>
          <a:prstGeom prst="rect">
            <a:avLst/>
          </a:prstGeom>
        </p:spPr>
      </p:pic>
      <p:pic>
        <p:nvPicPr>
          <p:cNvPr id="103" name="Picture 62" descr="Quorum Systems logo">
            <a:extLst>
              <a:ext uri="{FF2B5EF4-FFF2-40B4-BE49-F238E27FC236}">
                <a16:creationId xmlns:a16="http://schemas.microsoft.com/office/drawing/2014/main" id="{DEAD52D6-EB6D-7635-77FE-5CA758BF7BB4}"/>
              </a:ext>
            </a:extLst>
          </p:cNvPr>
          <p:cNvPicPr>
            <a:picLocks noChangeAspect="1" noChangeArrowheads="1"/>
          </p:cNvPicPr>
          <p:nvPr/>
        </p:nvPicPr>
        <p:blipFill rotWithShape="1">
          <a:blip r:embed="rId86">
            <a:extLst>
              <a:ext uri="{28A0092B-C50C-407E-A947-70E740481C1C}">
                <a14:useLocalDpi xmlns:a14="http://schemas.microsoft.com/office/drawing/2010/main" val="0"/>
              </a:ext>
            </a:extLst>
          </a:blip>
          <a:srcRect l="12565" t="33222" r="12565" b="30277"/>
          <a:stretch/>
        </p:blipFill>
        <p:spPr bwMode="auto">
          <a:xfrm>
            <a:off x="1700272" y="3089312"/>
            <a:ext cx="699140" cy="191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64" descr="Performata logo">
            <a:extLst>
              <a:ext uri="{FF2B5EF4-FFF2-40B4-BE49-F238E27FC236}">
                <a16:creationId xmlns:a16="http://schemas.microsoft.com/office/drawing/2014/main" id="{3BF576A7-D0A5-6376-5D43-BCFAF39C6AE4}"/>
              </a:ext>
            </a:extLst>
          </p:cNvPr>
          <p:cNvPicPr>
            <a:picLocks noChangeAspect="1" noChangeArrowheads="1"/>
          </p:cNvPicPr>
          <p:nvPr/>
        </p:nvPicPr>
        <p:blipFill rotWithShape="1">
          <a:blip r:embed="rId87">
            <a:extLst>
              <a:ext uri="{28A0092B-C50C-407E-A947-70E740481C1C}">
                <a14:useLocalDpi xmlns:a14="http://schemas.microsoft.com/office/drawing/2010/main" val="0"/>
              </a:ext>
            </a:extLst>
          </a:blip>
          <a:srcRect l="8579" t="34485" r="8579" b="34485"/>
          <a:stretch/>
        </p:blipFill>
        <p:spPr bwMode="auto">
          <a:xfrm>
            <a:off x="9876410" y="2544901"/>
            <a:ext cx="892932" cy="188674"/>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66" descr="Synergy Advisors logo">
            <a:extLst>
              <a:ext uri="{FF2B5EF4-FFF2-40B4-BE49-F238E27FC236}">
                <a16:creationId xmlns:a16="http://schemas.microsoft.com/office/drawing/2014/main" id="{C66A72D4-240C-EED1-45E0-A424E329514F}"/>
              </a:ext>
            </a:extLst>
          </p:cNvPr>
          <p:cNvPicPr>
            <a:picLocks noChangeAspect="1" noChangeArrowheads="1"/>
          </p:cNvPicPr>
          <p:nvPr/>
        </p:nvPicPr>
        <p:blipFill rotWithShape="1">
          <a:blip r:embed="rId88">
            <a:extLst>
              <a:ext uri="{28A0092B-C50C-407E-A947-70E740481C1C}">
                <a14:useLocalDpi xmlns:a14="http://schemas.microsoft.com/office/drawing/2010/main" val="0"/>
              </a:ext>
            </a:extLst>
          </a:blip>
          <a:srcRect l="9272" t="35846" r="9272" b="35846"/>
          <a:stretch/>
        </p:blipFill>
        <p:spPr bwMode="auto">
          <a:xfrm>
            <a:off x="3685317" y="3076034"/>
            <a:ext cx="822960" cy="16109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68" descr="Transparity logo">
            <a:extLst>
              <a:ext uri="{FF2B5EF4-FFF2-40B4-BE49-F238E27FC236}">
                <a16:creationId xmlns:a16="http://schemas.microsoft.com/office/drawing/2014/main" id="{AB9AA345-8869-75B5-ECC4-0286EC1C60E1}"/>
              </a:ext>
            </a:extLst>
          </p:cNvPr>
          <p:cNvPicPr>
            <a:picLocks noChangeAspect="1" noChangeArrowheads="1"/>
          </p:cNvPicPr>
          <p:nvPr/>
        </p:nvPicPr>
        <p:blipFill rotWithShape="1">
          <a:blip r:embed="rId89">
            <a:extLst>
              <a:ext uri="{28A0092B-C50C-407E-A947-70E740481C1C}">
                <a14:useLocalDpi xmlns:a14="http://schemas.microsoft.com/office/drawing/2010/main" val="0"/>
              </a:ext>
            </a:extLst>
          </a:blip>
          <a:srcRect l="9913" t="35670" r="9913" b="26733"/>
          <a:stretch/>
        </p:blipFill>
        <p:spPr bwMode="auto">
          <a:xfrm>
            <a:off x="4736657" y="3056444"/>
            <a:ext cx="768294" cy="202445"/>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70" descr="Trustwave logo">
            <a:extLst>
              <a:ext uri="{FF2B5EF4-FFF2-40B4-BE49-F238E27FC236}">
                <a16:creationId xmlns:a16="http://schemas.microsoft.com/office/drawing/2014/main" id="{CF0C8EFF-0C3F-A3FA-4793-B693AEBBC291}"/>
              </a:ext>
            </a:extLst>
          </p:cNvPr>
          <p:cNvPicPr>
            <a:picLocks noChangeAspect="1" noChangeArrowheads="1"/>
          </p:cNvPicPr>
          <p:nvPr/>
        </p:nvPicPr>
        <p:blipFill rotWithShape="1">
          <a:blip r:embed="rId90">
            <a:extLst>
              <a:ext uri="{28A0092B-C50C-407E-A947-70E740481C1C}">
                <a14:useLocalDpi xmlns:a14="http://schemas.microsoft.com/office/drawing/2010/main" val="0"/>
              </a:ext>
            </a:extLst>
          </a:blip>
          <a:srcRect l="8146" t="37385" r="8146" b="37385"/>
          <a:stretch/>
        </p:blipFill>
        <p:spPr bwMode="auto">
          <a:xfrm>
            <a:off x="5726431" y="3085535"/>
            <a:ext cx="844434" cy="143361"/>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72" descr="Water logo">
            <a:extLst>
              <a:ext uri="{FF2B5EF4-FFF2-40B4-BE49-F238E27FC236}">
                <a16:creationId xmlns:a16="http://schemas.microsoft.com/office/drawing/2014/main" id="{0291B2EE-C6AC-2188-608E-EA2FC3120D8B}"/>
              </a:ext>
            </a:extLst>
          </p:cNvPr>
          <p:cNvPicPr>
            <a:picLocks noChangeAspect="1" noChangeArrowheads="1"/>
          </p:cNvPicPr>
          <p:nvPr/>
        </p:nvPicPr>
        <p:blipFill rotWithShape="1">
          <a:blip r:embed="rId91">
            <a:extLst>
              <a:ext uri="{28A0092B-C50C-407E-A947-70E740481C1C}">
                <a14:useLocalDpi xmlns:a14="http://schemas.microsoft.com/office/drawing/2010/main" val="0"/>
              </a:ext>
            </a:extLst>
          </a:blip>
          <a:srcRect l="11179" t="19278" r="11179" b="19278"/>
          <a:stretch/>
        </p:blipFill>
        <p:spPr bwMode="auto">
          <a:xfrm>
            <a:off x="6853054" y="3010520"/>
            <a:ext cx="614477"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74" descr="Wipro logo">
            <a:extLst>
              <a:ext uri="{FF2B5EF4-FFF2-40B4-BE49-F238E27FC236}">
                <a16:creationId xmlns:a16="http://schemas.microsoft.com/office/drawing/2014/main" id="{BBE362CC-330C-E6D3-3841-E8CEE90121BB}"/>
              </a:ext>
            </a:extLst>
          </p:cNvPr>
          <p:cNvPicPr>
            <a:picLocks noChangeAspect="1" noChangeArrowheads="1"/>
          </p:cNvPicPr>
          <p:nvPr/>
        </p:nvPicPr>
        <p:blipFill rotWithShape="1">
          <a:blip r:embed="rId92">
            <a:extLst>
              <a:ext uri="{28A0092B-C50C-407E-A947-70E740481C1C}">
                <a14:useLocalDpi xmlns:a14="http://schemas.microsoft.com/office/drawing/2010/main" val="0"/>
              </a:ext>
            </a:extLst>
          </a:blip>
          <a:srcRect l="26603" t="16923" r="26603" b="16923"/>
          <a:stretch/>
        </p:blipFill>
        <p:spPr bwMode="auto">
          <a:xfrm>
            <a:off x="7977456" y="2978308"/>
            <a:ext cx="403946" cy="32166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76" descr="Wortell logo">
            <a:extLst>
              <a:ext uri="{FF2B5EF4-FFF2-40B4-BE49-F238E27FC236}">
                <a16:creationId xmlns:a16="http://schemas.microsoft.com/office/drawing/2014/main" id="{72C68267-7E13-15CC-3A70-2D1C7133DD4E}"/>
              </a:ext>
            </a:extLst>
          </p:cNvPr>
          <p:cNvPicPr>
            <a:picLocks noChangeAspect="1" noChangeArrowheads="1"/>
          </p:cNvPicPr>
          <p:nvPr/>
        </p:nvPicPr>
        <p:blipFill rotWithShape="1">
          <a:blip r:embed="rId93">
            <a:extLst>
              <a:ext uri="{28A0092B-C50C-407E-A947-70E740481C1C}">
                <a14:useLocalDpi xmlns:a14="http://schemas.microsoft.com/office/drawing/2010/main" val="0"/>
              </a:ext>
            </a:extLst>
          </a:blip>
          <a:srcRect l="12218" t="32769" r="12218" b="32769"/>
          <a:stretch/>
        </p:blipFill>
        <p:spPr bwMode="auto">
          <a:xfrm>
            <a:off x="8894392" y="3059596"/>
            <a:ext cx="685799" cy="17616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a:extLst>
              <a:ext uri="{FF2B5EF4-FFF2-40B4-BE49-F238E27FC236}">
                <a16:creationId xmlns:a16="http://schemas.microsoft.com/office/drawing/2014/main" id="{14C545EB-AE18-20E9-3D78-049D37E6BC95}"/>
              </a:ext>
            </a:extLst>
          </p:cNvPr>
          <p:cNvPicPr>
            <a:picLocks noChangeAspect="1"/>
          </p:cNvPicPr>
          <p:nvPr/>
        </p:nvPicPr>
        <p:blipFill rotWithShape="1">
          <a:blip r:embed="rId94"/>
          <a:srcRect l="6587" t="21308" r="6587" b="21308"/>
          <a:stretch/>
        </p:blipFill>
        <p:spPr>
          <a:xfrm>
            <a:off x="2692312" y="3016268"/>
            <a:ext cx="782408" cy="291262"/>
          </a:xfrm>
          <a:prstGeom prst="rect">
            <a:avLst/>
          </a:prstGeom>
        </p:spPr>
      </p:pic>
    </p:spTree>
    <p:extLst>
      <p:ext uri="{BB962C8B-B14F-4D97-AF65-F5344CB8AC3E}">
        <p14:creationId xmlns:p14="http://schemas.microsoft.com/office/powerpoint/2010/main" val="41848057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0874-99AE-54C4-5D45-20233EDDC3EE}"/>
              </a:ext>
            </a:extLst>
          </p:cNvPr>
          <p:cNvSpPr>
            <a:spLocks noGrp="1"/>
          </p:cNvSpPr>
          <p:nvPr>
            <p:ph type="title"/>
          </p:nvPr>
        </p:nvSpPr>
        <p:spPr>
          <a:xfrm>
            <a:off x="588263" y="457200"/>
            <a:ext cx="11018520" cy="553998"/>
          </a:xfrm>
        </p:spPr>
        <p:txBody>
          <a:bodyPr/>
          <a:lstStyle/>
          <a:p>
            <a:r>
              <a:rPr lang="en-US" dirty="0"/>
              <a:t>Extending Intelligence Through Custom Plugins</a:t>
            </a:r>
          </a:p>
        </p:txBody>
      </p:sp>
      <p:sp>
        <p:nvSpPr>
          <p:cNvPr id="5" name="Content Placeholder 4">
            <a:extLst>
              <a:ext uri="{FF2B5EF4-FFF2-40B4-BE49-F238E27FC236}">
                <a16:creationId xmlns:a16="http://schemas.microsoft.com/office/drawing/2014/main" id="{4E833735-089A-09EA-C41F-37FC884E81BF}"/>
              </a:ext>
            </a:extLst>
          </p:cNvPr>
          <p:cNvSpPr>
            <a:spLocks noGrp="1"/>
          </p:cNvSpPr>
          <p:nvPr>
            <p:ph sz="quarter" idx="10"/>
          </p:nvPr>
        </p:nvSpPr>
        <p:spPr>
          <a:xfrm>
            <a:off x="968188" y="2201583"/>
            <a:ext cx="10986247" cy="4222694"/>
          </a:xfrm>
        </p:spPr>
        <p:txBody>
          <a:bodyPr/>
          <a:lstStyle/>
          <a:p>
            <a:r>
              <a:rPr lang="en-US" dirty="0"/>
              <a:t>API - Transform an existing API into a Copilot for Security API plugin. If the API already has an </a:t>
            </a:r>
            <a:r>
              <a:rPr lang="en-US" dirty="0" err="1"/>
              <a:t>OpenAPI</a:t>
            </a:r>
            <a:r>
              <a:rPr lang="en-US" dirty="0"/>
              <a:t> Spec, you can use that. Host the </a:t>
            </a:r>
            <a:r>
              <a:rPr lang="en-US" dirty="0" err="1"/>
              <a:t>OpenAPI</a:t>
            </a:r>
            <a:r>
              <a:rPr lang="en-US" dirty="0"/>
              <a:t> spec and create a new plugin manifest file.</a:t>
            </a:r>
          </a:p>
          <a:p>
            <a:pPr marL="0" indent="0">
              <a:buNone/>
            </a:pPr>
            <a:r>
              <a:rPr lang="en-US" dirty="0"/>
              <a:t> </a:t>
            </a:r>
          </a:p>
          <a:p>
            <a:r>
              <a:rPr lang="en-US" dirty="0"/>
              <a:t>GPT - You can use an existing OpenAI Plugin by uploading its manifest file. This allows you to leverage external functionality within Copilot for Security.</a:t>
            </a:r>
          </a:p>
          <a:p>
            <a:endParaRPr lang="en-US" dirty="0"/>
          </a:p>
          <a:p>
            <a:r>
              <a:rPr lang="en-US" dirty="0"/>
              <a:t>KQL -  Allows you to create powerful connectors using KQL queries.</a:t>
            </a:r>
          </a:p>
        </p:txBody>
      </p:sp>
      <p:sp>
        <p:nvSpPr>
          <p:cNvPr id="6" name="TextBox 5">
            <a:extLst>
              <a:ext uri="{FF2B5EF4-FFF2-40B4-BE49-F238E27FC236}">
                <a16:creationId xmlns:a16="http://schemas.microsoft.com/office/drawing/2014/main" id="{4D57B358-15AE-2398-AE6E-B285E311A9E2}"/>
              </a:ext>
            </a:extLst>
          </p:cNvPr>
          <p:cNvSpPr txBox="1"/>
          <p:nvPr/>
        </p:nvSpPr>
        <p:spPr>
          <a:xfrm>
            <a:off x="739588" y="1344706"/>
            <a:ext cx="4894730" cy="553998"/>
          </a:xfrm>
          <a:prstGeom prst="rect">
            <a:avLst/>
          </a:prstGeom>
          <a:noFill/>
        </p:spPr>
        <p:txBody>
          <a:bodyPr wrap="square" lIns="0" tIns="0" rIns="0" bIns="0" rtlCol="0">
            <a:spAutoFit/>
          </a:bodyPr>
          <a:lstStyle/>
          <a:p>
            <a:pPr algn="l"/>
            <a:r>
              <a:rPr lang="en-US" sz="3600" dirty="0"/>
              <a:t>Types:</a:t>
            </a:r>
          </a:p>
        </p:txBody>
      </p:sp>
    </p:spTree>
    <p:extLst>
      <p:ext uri="{BB962C8B-B14F-4D97-AF65-F5344CB8AC3E}">
        <p14:creationId xmlns:p14="http://schemas.microsoft.com/office/powerpoint/2010/main" val="141584694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Demos</a:t>
            </a:r>
          </a:p>
        </p:txBody>
      </p:sp>
      <p:sp>
        <p:nvSpPr>
          <p:cNvPr id="5" name="Text Placeholder 4">
            <a:extLst>
              <a:ext uri="{FF2B5EF4-FFF2-40B4-BE49-F238E27FC236}">
                <a16:creationId xmlns:a16="http://schemas.microsoft.com/office/drawing/2014/main" id="{F5EE5F4A-27D5-9527-D343-A939CEE8AD8A}"/>
              </a:ext>
            </a:extLst>
          </p:cNvPr>
          <p:cNvSpPr>
            <a:spLocks noGrp="1"/>
          </p:cNvSpPr>
          <p:nvPr>
            <p:ph type="body" sz="quarter" idx="12"/>
          </p:nvPr>
        </p:nvSpPr>
        <p:spPr>
          <a:xfrm>
            <a:off x="585215" y="3977319"/>
            <a:ext cx="8881513" cy="246221"/>
          </a:xfrm>
        </p:spPr>
        <p:txBody>
          <a:bodyPr/>
          <a:lstStyle/>
          <a:p>
            <a:pPr marL="0" lvl="0" indent="0" rtl="0" fontAlgn="base">
              <a:buFont typeface="Arial" panose="020B0604020202020204" pitchFamily="34" charset="0"/>
              <a:buNone/>
            </a:pPr>
            <a:r>
              <a:rPr lang="en-US" sz="1600" b="1" i="0" u="none" strike="noStrike" noProof="0" dirty="0">
                <a:solidFill>
                  <a:schemeClr val="tx1"/>
                </a:solidFill>
                <a:effectLst/>
                <a:latin typeface="+mn-lt"/>
              </a:rPr>
              <a:t>Demo 7: Installing, Enabling </a:t>
            </a:r>
            <a:r>
              <a:rPr lang="en-US" b="1" dirty="0">
                <a:solidFill>
                  <a:schemeClr val="tx1"/>
                </a:solidFill>
              </a:rPr>
              <a:t>and Using Plugins</a:t>
            </a:r>
          </a:p>
        </p:txBody>
      </p:sp>
    </p:spTree>
    <p:extLst>
      <p:ext uri="{BB962C8B-B14F-4D97-AF65-F5344CB8AC3E}">
        <p14:creationId xmlns:p14="http://schemas.microsoft.com/office/powerpoint/2010/main" val="3633056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C746-382B-2A05-FBD7-18C76ABB6325}"/>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63798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615D9-45A8-B5C7-BA2B-86062A7C2530}"/>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2256E23C-F43A-05A8-A432-9E7F4CE6BC53}"/>
              </a:ext>
            </a:extLst>
          </p:cNvPr>
          <p:cNvGrpSpPr/>
          <p:nvPr/>
        </p:nvGrpSpPr>
        <p:grpSpPr>
          <a:xfrm>
            <a:off x="5540262" y="1327357"/>
            <a:ext cx="6418440" cy="1303960"/>
            <a:chOff x="5540262" y="1327357"/>
            <a:chExt cx="6418440" cy="1303960"/>
          </a:xfrm>
        </p:grpSpPr>
        <p:sp>
          <p:nvSpPr>
            <p:cNvPr id="24" name="Speech Bubble: Rectangle with Corners Rounded 23">
              <a:extLst>
                <a:ext uri="{FF2B5EF4-FFF2-40B4-BE49-F238E27FC236}">
                  <a16:creationId xmlns:a16="http://schemas.microsoft.com/office/drawing/2014/main" id="{7A9C8373-C82B-7843-C4F3-55D61722F186}"/>
                </a:ext>
              </a:extLst>
            </p:cNvPr>
            <p:cNvSpPr/>
            <p:nvPr/>
          </p:nvSpPr>
          <p:spPr bwMode="auto">
            <a:xfrm>
              <a:off x="5540262" y="1327357"/>
              <a:ext cx="4529090" cy="1303960"/>
            </a:xfrm>
            <a:prstGeom prst="wedgeRoundRectCallout">
              <a:avLst>
                <a:gd name="adj1" fmla="val 54972"/>
                <a:gd name="adj2" fmla="val -34916"/>
                <a:gd name="adj3" fmla="val 16667"/>
              </a:avLst>
            </a:prstGeom>
            <a:gradFill>
              <a:gsLst>
                <a:gs pos="0">
                  <a:schemeClr val="tx1"/>
                </a:gs>
                <a:gs pos="96000">
                  <a:srgbClr val="243A5E"/>
                </a:gs>
              </a:gsLst>
              <a:lin ang="5400000" scaled="1"/>
            </a:gra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80963" marR="0" lvl="0" indent="-80963"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“It’s a time saver. </a:t>
              </a:r>
              <a:r>
                <a:rPr kumimoji="0" lang="en-US" sz="1600" b="0" i="0" u="none" strike="noStrike" kern="0" cap="none" spc="0" normalizeH="0" baseline="0" noProof="0">
                  <a:ln>
                    <a:noFill/>
                  </a:ln>
                  <a:gradFill>
                    <a:gsLst>
                      <a:gs pos="0">
                        <a:srgbClr val="FFB900"/>
                      </a:gs>
                      <a:gs pos="100000">
                        <a:srgbClr val="FFB900"/>
                      </a:gs>
                    </a:gsLst>
                    <a:lin ang="5400000" scaled="1"/>
                  </a:gradFill>
                  <a:effectLst/>
                  <a:uLnTx/>
                  <a:uFillTx/>
                  <a:latin typeface="Segoe UI Semibold"/>
                  <a:ea typeface="Segoe UI" panose="020B0502040204020203" pitchFamily="34" charset="0"/>
                  <a:cs typeface="Segoe UI Semibold" panose="020B0702040204020203" pitchFamily="34" charset="0"/>
                </a:rPr>
                <a:t>I don’t have to go into 50 different tools </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Segoe UI" panose="020B0502040204020203" pitchFamily="34" charset="0"/>
                  <a:cs typeface="Segoe UI" panose="020B0502040204020203" pitchFamily="34" charset="0"/>
                </a:rPr>
                <a:t>to do an investigation.” </a:t>
              </a:r>
            </a:p>
          </p:txBody>
        </p:sp>
        <p:sp>
          <p:nvSpPr>
            <p:cNvPr id="25" name="Rectangle 24">
              <a:extLst>
                <a:ext uri="{FF2B5EF4-FFF2-40B4-BE49-F238E27FC236}">
                  <a16:creationId xmlns:a16="http://schemas.microsoft.com/office/drawing/2014/main" id="{94625D40-8854-9EA1-B073-7582E29FABE0}"/>
                </a:ext>
              </a:extLst>
            </p:cNvPr>
            <p:cNvSpPr/>
            <p:nvPr/>
          </p:nvSpPr>
          <p:spPr bwMode="auto">
            <a:xfrm>
              <a:off x="10376307" y="1975784"/>
              <a:ext cx="1582395"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itchFamily="34" charset="0"/>
                  <a:cs typeface="Segoe UI Semibold" panose="020B0702040204020203" pitchFamily="34" charset="0"/>
                </a:rPr>
                <a:t>SOC Director,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anose="020B0502040204020203" pitchFamily="34" charset="0"/>
                  <a:cs typeface="Segoe UI" panose="020B0502040204020203" pitchFamily="34" charset="0"/>
                </a:rPr>
                <a:t>Fortune 100 Chemicals </a:t>
              </a:r>
            </a:p>
          </p:txBody>
        </p:sp>
        <p:pic>
          <p:nvPicPr>
            <p:cNvPr id="38" name="Picture 37">
              <a:extLst>
                <a:ext uri="{FF2B5EF4-FFF2-40B4-BE49-F238E27FC236}">
                  <a16:creationId xmlns:a16="http://schemas.microsoft.com/office/drawing/2014/main" id="{D0CBEFA8-74F1-735F-F5E2-03EE59DD697C}"/>
                </a:ext>
                <a:ext uri="{C183D7F6-B498-43B3-948B-1728B52AA6E4}">
                  <adec:decorative xmlns:adec="http://schemas.microsoft.com/office/drawing/2017/decorative" val="1"/>
                </a:ext>
              </a:extLst>
            </p:cNvPr>
            <p:cNvPicPr>
              <a:picLocks noChangeAspect="1"/>
            </p:cNvPicPr>
            <p:nvPr/>
          </p:nvPicPr>
          <p:blipFill>
            <a:blip r:embed="rId3"/>
            <a:srcRect l="37180" t="2198" r="24749" b="40718"/>
            <a:stretch>
              <a:fillRect/>
            </a:stretch>
          </p:blipFill>
          <p:spPr>
            <a:xfrm>
              <a:off x="10376307" y="1327357"/>
              <a:ext cx="615997" cy="615997"/>
            </a:xfrm>
            <a:custGeom>
              <a:avLst/>
              <a:gdLst>
                <a:gd name="connsiteX0" fmla="*/ 940996 w 1881992"/>
                <a:gd name="connsiteY0" fmla="*/ 0 h 1881992"/>
                <a:gd name="connsiteX1" fmla="*/ 1881992 w 1881992"/>
                <a:gd name="connsiteY1" fmla="*/ 940996 h 1881992"/>
                <a:gd name="connsiteX2" fmla="*/ 940996 w 1881992"/>
                <a:gd name="connsiteY2" fmla="*/ 1881992 h 1881992"/>
                <a:gd name="connsiteX3" fmla="*/ 0 w 1881992"/>
                <a:gd name="connsiteY3" fmla="*/ 940996 h 1881992"/>
                <a:gd name="connsiteX4" fmla="*/ 940996 w 1881992"/>
                <a:gd name="connsiteY4" fmla="*/ 0 h 1881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1992" h="1881992">
                  <a:moveTo>
                    <a:pt x="940996" y="0"/>
                  </a:moveTo>
                  <a:cubicBezTo>
                    <a:pt x="1460694" y="0"/>
                    <a:pt x="1881992" y="421298"/>
                    <a:pt x="1881992" y="940996"/>
                  </a:cubicBezTo>
                  <a:cubicBezTo>
                    <a:pt x="1881992" y="1460694"/>
                    <a:pt x="1460694" y="1881992"/>
                    <a:pt x="940996" y="1881992"/>
                  </a:cubicBezTo>
                  <a:cubicBezTo>
                    <a:pt x="421298" y="1881992"/>
                    <a:pt x="0" y="1460694"/>
                    <a:pt x="0" y="940996"/>
                  </a:cubicBezTo>
                  <a:cubicBezTo>
                    <a:pt x="0" y="421298"/>
                    <a:pt x="421298" y="0"/>
                    <a:pt x="940996" y="0"/>
                  </a:cubicBezTo>
                  <a:close/>
                </a:path>
              </a:pathLst>
            </a:custGeom>
            <a:effectLst>
              <a:outerShdw blurRad="50800" dist="38100" dir="2700000" algn="tl" rotWithShape="0">
                <a:prstClr val="black">
                  <a:alpha val="40000"/>
                </a:prstClr>
              </a:outerShdw>
            </a:effectLst>
          </p:spPr>
        </p:pic>
      </p:grpSp>
      <p:grpSp>
        <p:nvGrpSpPr>
          <p:cNvPr id="7" name="Group 6">
            <a:extLst>
              <a:ext uri="{FF2B5EF4-FFF2-40B4-BE49-F238E27FC236}">
                <a16:creationId xmlns:a16="http://schemas.microsoft.com/office/drawing/2014/main" id="{4C4C28FA-80C0-4B2D-D0FA-CFBC08490781}"/>
              </a:ext>
            </a:extLst>
          </p:cNvPr>
          <p:cNvGrpSpPr/>
          <p:nvPr/>
        </p:nvGrpSpPr>
        <p:grpSpPr>
          <a:xfrm>
            <a:off x="588263" y="4519314"/>
            <a:ext cx="5468002" cy="1303960"/>
            <a:chOff x="588263" y="4519314"/>
            <a:chExt cx="5468002" cy="1303960"/>
          </a:xfrm>
        </p:grpSpPr>
        <p:sp>
          <p:nvSpPr>
            <p:cNvPr id="33" name="Speech Bubble: Rectangle with Corners Rounded 32">
              <a:extLst>
                <a:ext uri="{FF2B5EF4-FFF2-40B4-BE49-F238E27FC236}">
                  <a16:creationId xmlns:a16="http://schemas.microsoft.com/office/drawing/2014/main" id="{FCC31A85-4CD1-D035-B726-AF4360805897}"/>
                </a:ext>
              </a:extLst>
            </p:cNvPr>
            <p:cNvSpPr/>
            <p:nvPr/>
          </p:nvSpPr>
          <p:spPr bwMode="auto">
            <a:xfrm flipH="1">
              <a:off x="1527174" y="4519314"/>
              <a:ext cx="4529091" cy="1303960"/>
            </a:xfrm>
            <a:prstGeom prst="wedgeRoundRectCallout">
              <a:avLst>
                <a:gd name="adj1" fmla="val 54717"/>
                <a:gd name="adj2" fmla="val -35803"/>
                <a:gd name="adj3" fmla="val 16667"/>
              </a:avLst>
            </a:prstGeom>
            <a:gradFill>
              <a:gsLst>
                <a:gs pos="0">
                  <a:schemeClr val="tx1"/>
                </a:gs>
                <a:gs pos="78000">
                  <a:srgbClr val="243A5E"/>
                </a:gs>
              </a:gsLst>
              <a:lin ang="5400000" scaled="1"/>
            </a:gra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66675" marR="0" lvl="0" indent="-66675"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“I use Security Copilot as a sanity check. </a:t>
              </a:r>
              <a:b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b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he generated KQL </a:t>
              </a:r>
              <a:r>
                <a:rPr kumimoji="0" lang="en-US" sz="16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query gets </a:t>
              </a:r>
              <a:r>
                <a:rPr kumimoji="0" lang="en-US" sz="16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Semibold" panose="020B0702040204020203" pitchFamily="34" charset="0"/>
                </a:rPr>
                <a:t>me </a:t>
              </a:r>
              <a:br>
                <a:rPr kumimoji="0" lang="en-US" sz="1600" b="0" i="0" u="none" strike="noStrike" kern="0" cap="none" spc="0" normalizeH="0" baseline="0" noProof="0">
                  <a:ln>
                    <a:noFill/>
                  </a:ln>
                  <a:gradFill>
                    <a:gsLst>
                      <a:gs pos="0">
                        <a:srgbClr val="FFB900"/>
                      </a:gs>
                      <a:gs pos="100000">
                        <a:srgbClr val="FFB900"/>
                      </a:gs>
                    </a:gsLst>
                    <a:lin ang="5400000" scaled="1"/>
                  </a:gradFill>
                  <a:effectLst/>
                  <a:uLnTx/>
                  <a:uFillTx/>
                  <a:latin typeface="Segoe UI"/>
                  <a:ea typeface="Segoe UI" panose="020B0502040204020203" pitchFamily="34" charset="0"/>
                  <a:cs typeface="Segoe UI Semibold" panose="020B0702040204020203" pitchFamily="34" charset="0"/>
                </a:rPr>
              </a:br>
              <a:r>
                <a:rPr kumimoji="0" lang="en-US" sz="1600" b="0" i="0" u="none" strike="noStrike" kern="0" cap="none" spc="0" normalizeH="0" baseline="0" noProof="0">
                  <a:ln>
                    <a:noFill/>
                  </a:ln>
                  <a:gradFill>
                    <a:gsLst>
                      <a:gs pos="0">
                        <a:srgbClr val="FFB900"/>
                      </a:gs>
                      <a:gs pos="100000">
                        <a:srgbClr val="FFB900"/>
                      </a:gs>
                    </a:gsLst>
                    <a:lin ang="5400000" scaled="1"/>
                  </a:gradFill>
                  <a:effectLst/>
                  <a:uLnTx/>
                  <a:uFillTx/>
                  <a:latin typeface="Segoe UI Semibold"/>
                  <a:ea typeface="Segoe UI" panose="020B0502040204020203" pitchFamily="34" charset="0"/>
                  <a:cs typeface="Segoe UI Semibold" panose="020B0702040204020203" pitchFamily="34" charset="0"/>
                </a:rPr>
                <a:t>80% of the way there.</a:t>
              </a:r>
              <a:r>
                <a:rPr kumimoji="0" lang="en-US" sz="16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t>
              </a:r>
              <a:r>
                <a:rPr kumimoji="0" lang="en-US" sz="1600" b="0" i="0" u="none" strike="noStrike" kern="0" cap="none" spc="0" normalizeH="0" baseline="0" noProof="0">
                  <a:ln>
                    <a:noFill/>
                  </a:ln>
                  <a:gradFill>
                    <a:gsLst>
                      <a:gs pos="0">
                        <a:srgbClr val="FFB900"/>
                      </a:gs>
                      <a:gs pos="100000">
                        <a:srgbClr val="FFB900"/>
                      </a:gs>
                    </a:gsLst>
                    <a:lin ang="5400000" scaled="1"/>
                  </a:gradFill>
                  <a:effectLst/>
                  <a:uLnTx/>
                  <a:uFillTx/>
                  <a:latin typeface="Segoe UI"/>
                  <a:ea typeface="Segoe UI" panose="020B0502040204020203" pitchFamily="34" charset="0"/>
                  <a:cs typeface="Segoe UI Semibold" panose="020B0702040204020203" pitchFamily="34" charset="0"/>
                </a:rPr>
                <a:t> </a:t>
              </a:r>
            </a:p>
          </p:txBody>
        </p:sp>
        <p:sp>
          <p:nvSpPr>
            <p:cNvPr id="34" name="Rectangle 33">
              <a:extLst>
                <a:ext uri="{FF2B5EF4-FFF2-40B4-BE49-F238E27FC236}">
                  <a16:creationId xmlns:a16="http://schemas.microsoft.com/office/drawing/2014/main" id="{95D73EB5-9899-9B3F-B68E-AF593D62307E}"/>
                </a:ext>
              </a:extLst>
            </p:cNvPr>
            <p:cNvSpPr/>
            <p:nvPr/>
          </p:nvSpPr>
          <p:spPr bwMode="auto">
            <a:xfrm>
              <a:off x="595435" y="5330874"/>
              <a:ext cx="1203170"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itchFamily="34" charset="0"/>
                  <a:cs typeface="Segoe UI Semibold" panose="020B0702040204020203" pitchFamily="34" charset="0"/>
                </a:rPr>
                <a:t>CISO,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anose="020B0502040204020203" pitchFamily="34" charset="0"/>
                  <a:cs typeface="Segoe UI" panose="020B0502040204020203" pitchFamily="34" charset="0"/>
                </a:rPr>
                <a:t>Fortune 500</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anose="020B0502040204020203" pitchFamily="34" charset="0"/>
                  <a:cs typeface="Segoe UI" panose="020B0502040204020203" pitchFamily="34" charset="0"/>
                </a:rPr>
                <a:t>Construction</a:t>
              </a:r>
            </a:p>
          </p:txBody>
        </p:sp>
        <p:pic>
          <p:nvPicPr>
            <p:cNvPr id="39" name="Picture 38">
              <a:extLst>
                <a:ext uri="{FF2B5EF4-FFF2-40B4-BE49-F238E27FC236}">
                  <a16:creationId xmlns:a16="http://schemas.microsoft.com/office/drawing/2014/main" id="{F27B8DF3-A55A-4CBF-F6A7-E4578BD02A18}"/>
                </a:ext>
                <a:ext uri="{C183D7F6-B498-43B3-948B-1728B52AA6E4}">
                  <adec:decorative xmlns:adec="http://schemas.microsoft.com/office/drawing/2017/decorative" val="1"/>
                </a:ext>
              </a:extLst>
            </p:cNvPr>
            <p:cNvPicPr>
              <a:picLocks noChangeAspect="1"/>
            </p:cNvPicPr>
            <p:nvPr/>
          </p:nvPicPr>
          <p:blipFill>
            <a:blip r:embed="rId4"/>
            <a:srcRect l="12433" t="1808" r="18218" b="2224"/>
            <a:stretch>
              <a:fillRect/>
            </a:stretch>
          </p:blipFill>
          <p:spPr>
            <a:xfrm flipH="1">
              <a:off x="588263" y="4519314"/>
              <a:ext cx="615247" cy="615247"/>
            </a:xfrm>
            <a:custGeom>
              <a:avLst/>
              <a:gdLst>
                <a:gd name="connsiteX0" fmla="*/ 2203261 w 4406522"/>
                <a:gd name="connsiteY0" fmla="*/ 0 h 4406522"/>
                <a:gd name="connsiteX1" fmla="*/ 4406522 w 4406522"/>
                <a:gd name="connsiteY1" fmla="*/ 2203261 h 4406522"/>
                <a:gd name="connsiteX2" fmla="*/ 2203261 w 4406522"/>
                <a:gd name="connsiteY2" fmla="*/ 4406522 h 4406522"/>
                <a:gd name="connsiteX3" fmla="*/ 0 w 4406522"/>
                <a:gd name="connsiteY3" fmla="*/ 2203261 h 4406522"/>
                <a:gd name="connsiteX4" fmla="*/ 2203261 w 4406522"/>
                <a:gd name="connsiteY4" fmla="*/ 0 h 4406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6522" h="4406522">
                  <a:moveTo>
                    <a:pt x="2203261" y="0"/>
                  </a:moveTo>
                  <a:cubicBezTo>
                    <a:pt x="3420088" y="0"/>
                    <a:pt x="4406522" y="986434"/>
                    <a:pt x="4406522" y="2203261"/>
                  </a:cubicBezTo>
                  <a:cubicBezTo>
                    <a:pt x="4406522" y="3420088"/>
                    <a:pt x="3420088" y="4406522"/>
                    <a:pt x="2203261" y="4406522"/>
                  </a:cubicBezTo>
                  <a:cubicBezTo>
                    <a:pt x="986434" y="4406522"/>
                    <a:pt x="0" y="3420088"/>
                    <a:pt x="0" y="2203261"/>
                  </a:cubicBezTo>
                  <a:cubicBezTo>
                    <a:pt x="0" y="986434"/>
                    <a:pt x="986434" y="0"/>
                    <a:pt x="2203261" y="0"/>
                  </a:cubicBezTo>
                  <a:close/>
                </a:path>
              </a:pathLst>
            </a:custGeom>
            <a:effectLst>
              <a:outerShdw blurRad="50800" dist="38100" dir="2700000" algn="tl" rotWithShape="0">
                <a:prstClr val="black">
                  <a:alpha val="40000"/>
                </a:prstClr>
              </a:outerShdw>
            </a:effectLst>
          </p:spPr>
        </p:pic>
      </p:grpSp>
      <p:grpSp>
        <p:nvGrpSpPr>
          <p:cNvPr id="5" name="Group 4">
            <a:extLst>
              <a:ext uri="{FF2B5EF4-FFF2-40B4-BE49-F238E27FC236}">
                <a16:creationId xmlns:a16="http://schemas.microsoft.com/office/drawing/2014/main" id="{11F8925E-685E-3E18-93AF-FDAED2A98F1E}"/>
              </a:ext>
            </a:extLst>
          </p:cNvPr>
          <p:cNvGrpSpPr/>
          <p:nvPr/>
        </p:nvGrpSpPr>
        <p:grpSpPr>
          <a:xfrm>
            <a:off x="581773" y="2329875"/>
            <a:ext cx="5474492" cy="1303960"/>
            <a:chOff x="581773" y="2329875"/>
            <a:chExt cx="5474492" cy="1303960"/>
          </a:xfrm>
        </p:grpSpPr>
        <p:sp>
          <p:nvSpPr>
            <p:cNvPr id="27" name="Speech Bubble: Rectangle with Corners Rounded 26">
              <a:extLst>
                <a:ext uri="{FF2B5EF4-FFF2-40B4-BE49-F238E27FC236}">
                  <a16:creationId xmlns:a16="http://schemas.microsoft.com/office/drawing/2014/main" id="{638F20AC-9EA3-509E-DC99-770A69EE6447}"/>
                </a:ext>
              </a:extLst>
            </p:cNvPr>
            <p:cNvSpPr/>
            <p:nvPr/>
          </p:nvSpPr>
          <p:spPr bwMode="auto">
            <a:xfrm flipH="1">
              <a:off x="1527175" y="2329875"/>
              <a:ext cx="4529090" cy="1303960"/>
            </a:xfrm>
            <a:prstGeom prst="wedgeRoundRectCallout">
              <a:avLst>
                <a:gd name="adj1" fmla="val 54461"/>
                <a:gd name="adj2" fmla="val -34028"/>
                <a:gd name="adj3" fmla="val 16667"/>
              </a:avLst>
            </a:prstGeom>
            <a:gradFill>
              <a:gsLst>
                <a:gs pos="0">
                  <a:schemeClr val="tx1"/>
                </a:gs>
                <a:gs pos="96000">
                  <a:srgbClr val="243A5E"/>
                </a:gs>
              </a:gsLst>
              <a:lin ang="5400000" scaled="1"/>
            </a:gra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71438" marR="0" lvl="0" indent="-71438"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“When we need to check for IOCs, it takes </a:t>
              </a:r>
              <a:r>
                <a:rPr kumimoji="0" lang="en-US" sz="1600" b="0" i="0" u="none" strike="noStrike" kern="0" cap="none" spc="0" normalizeH="0" baseline="0" noProof="0">
                  <a:ln>
                    <a:noFill/>
                  </a:ln>
                  <a:gradFill>
                    <a:gsLst>
                      <a:gs pos="0">
                        <a:srgbClr val="FFB900"/>
                      </a:gs>
                      <a:gs pos="100000">
                        <a:srgbClr val="FFB900"/>
                      </a:gs>
                    </a:gsLst>
                    <a:lin ang="5400000" scaled="1"/>
                  </a:gradFill>
                  <a:effectLst/>
                  <a:uLnTx/>
                  <a:uFillTx/>
                  <a:latin typeface="Segoe UI Semibold"/>
                  <a:ea typeface="Segoe UI" panose="020B0502040204020203" pitchFamily="34" charset="0"/>
                  <a:cs typeface="Segoe UI Semibold" panose="020B0702040204020203" pitchFamily="34" charset="0"/>
                </a:rPr>
                <a:t>10-15 minutes </a:t>
              </a:r>
              <a:r>
                <a:rPr kumimoji="0" lang="en-US" sz="16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f</a:t>
              </a:r>
              <a:r>
                <a:rPr kumimoji="0" lang="en-US" sz="16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o</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r an analyst to do it. It took Security Copilot </a:t>
              </a:r>
              <a:r>
                <a:rPr kumimoji="0" lang="en-US" sz="1600" b="0" i="0" u="none" strike="noStrike" kern="0" cap="none" spc="0" normalizeH="0" baseline="0" noProof="0">
                  <a:ln>
                    <a:noFill/>
                  </a:ln>
                  <a:gradFill>
                    <a:gsLst>
                      <a:gs pos="0">
                        <a:srgbClr val="FFB900"/>
                      </a:gs>
                      <a:gs pos="100000">
                        <a:srgbClr val="FFB900"/>
                      </a:gs>
                    </a:gsLst>
                    <a:lin ang="5400000" scaled="1"/>
                  </a:gradFill>
                  <a:effectLst/>
                  <a:uLnTx/>
                  <a:uFillTx/>
                  <a:latin typeface="Segoe UI Semibold"/>
                  <a:ea typeface="Segoe UI" panose="020B0502040204020203" pitchFamily="34" charset="0"/>
                  <a:cs typeface="Segoe UI Semibold" panose="020B0702040204020203" pitchFamily="34" charset="0"/>
                </a:rPr>
                <a:t>3 minutes </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mn-ea"/>
                  <a:cs typeface="Segoe UI" panose="020B0502040204020203" pitchFamily="34" charset="0"/>
                </a:rPr>
                <a:t>to do the same.”</a:t>
              </a:r>
              <a:endPar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9A590A12-26EE-4FDC-FF4A-93D221B9BFEA}"/>
                </a:ext>
              </a:extLst>
            </p:cNvPr>
            <p:cNvSpPr/>
            <p:nvPr/>
          </p:nvSpPr>
          <p:spPr bwMode="auto">
            <a:xfrm>
              <a:off x="591302" y="3118285"/>
              <a:ext cx="935873"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itchFamily="34" charset="0"/>
                  <a:cs typeface="Segoe UI Semibold" panose="020B0702040204020203" pitchFamily="34" charset="0"/>
                </a:rPr>
                <a:t>CISO, </a:t>
              </a:r>
              <a:br>
                <a:rPr kumimoji="0" lang="en-US" sz="1050" b="0" i="0" u="none" strike="noStrike" kern="0" cap="none" spc="0" normalizeH="0" baseline="0" noProof="0" dirty="0">
                  <a:ln>
                    <a:noFill/>
                  </a:ln>
                  <a:solidFill>
                    <a:srgbClr val="002060"/>
                  </a:solidFill>
                  <a:effectLst/>
                  <a:uLnTx/>
                  <a:uFillTx/>
                  <a:latin typeface="Segoe UI"/>
                  <a:ea typeface="Segoe UI" pitchFamily="34" charset="0"/>
                  <a:cs typeface="Segoe UI Semibold" panose="020B0702040204020203" pitchFamily="34" charset="0"/>
                </a:rPr>
              </a:br>
              <a:r>
                <a:rPr kumimoji="0" lang="en-US" sz="1050" b="0" i="0" u="none" strike="noStrike" kern="0" cap="none" spc="0" normalizeH="0" baseline="0" noProof="0" dirty="0">
                  <a:ln>
                    <a:noFill/>
                  </a:ln>
                  <a:solidFill>
                    <a:srgbClr val="002060"/>
                  </a:solidFill>
                  <a:effectLst/>
                  <a:uLnTx/>
                  <a:uFillTx/>
                  <a:latin typeface="Segoe UI"/>
                  <a:ea typeface="Segoe UI" panose="020B0502040204020203" pitchFamily="34" charset="0"/>
                  <a:cs typeface="Segoe UI" panose="020B0502040204020203" pitchFamily="34" charset="0"/>
                </a:rPr>
                <a:t>Global Ecommerce</a:t>
              </a:r>
            </a:p>
          </p:txBody>
        </p:sp>
        <p:pic>
          <p:nvPicPr>
            <p:cNvPr id="40" name="Picture 39">
              <a:extLst>
                <a:ext uri="{FF2B5EF4-FFF2-40B4-BE49-F238E27FC236}">
                  <a16:creationId xmlns:a16="http://schemas.microsoft.com/office/drawing/2014/main" id="{0FFC6F3F-5274-8E35-521C-7DCA249C2F65}"/>
                </a:ext>
                <a:ext uri="{C183D7F6-B498-43B3-948B-1728B52AA6E4}">
                  <adec:decorative xmlns:adec="http://schemas.microsoft.com/office/drawing/2017/decorative" val="1"/>
                </a:ext>
              </a:extLst>
            </p:cNvPr>
            <p:cNvPicPr>
              <a:picLocks noChangeAspect="1"/>
            </p:cNvPicPr>
            <p:nvPr/>
          </p:nvPicPr>
          <p:blipFill>
            <a:blip r:embed="rId5"/>
            <a:srcRect l="11738" t="4621" r="17290" b="2758"/>
            <a:stretch>
              <a:fillRect/>
            </a:stretch>
          </p:blipFill>
          <p:spPr>
            <a:xfrm>
              <a:off x="581773" y="2329875"/>
              <a:ext cx="615247" cy="615247"/>
            </a:xfrm>
            <a:custGeom>
              <a:avLst/>
              <a:gdLst>
                <a:gd name="connsiteX0" fmla="*/ 2285245 w 4570490"/>
                <a:gd name="connsiteY0" fmla="*/ 0 h 4570490"/>
                <a:gd name="connsiteX1" fmla="*/ 4570490 w 4570490"/>
                <a:gd name="connsiteY1" fmla="*/ 2285245 h 4570490"/>
                <a:gd name="connsiteX2" fmla="*/ 2285245 w 4570490"/>
                <a:gd name="connsiteY2" fmla="*/ 4570490 h 4570490"/>
                <a:gd name="connsiteX3" fmla="*/ 0 w 4570490"/>
                <a:gd name="connsiteY3" fmla="*/ 2285245 h 4570490"/>
                <a:gd name="connsiteX4" fmla="*/ 2285245 w 4570490"/>
                <a:gd name="connsiteY4" fmla="*/ 0 h 457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0490" h="4570490">
                  <a:moveTo>
                    <a:pt x="2285245" y="0"/>
                  </a:moveTo>
                  <a:cubicBezTo>
                    <a:pt x="3547351" y="0"/>
                    <a:pt x="4570490" y="1023139"/>
                    <a:pt x="4570490" y="2285245"/>
                  </a:cubicBezTo>
                  <a:cubicBezTo>
                    <a:pt x="4570490" y="3547351"/>
                    <a:pt x="3547351" y="4570490"/>
                    <a:pt x="2285245" y="4570490"/>
                  </a:cubicBezTo>
                  <a:cubicBezTo>
                    <a:pt x="1023139" y="4570490"/>
                    <a:pt x="0" y="3547351"/>
                    <a:pt x="0" y="2285245"/>
                  </a:cubicBezTo>
                  <a:cubicBezTo>
                    <a:pt x="0" y="1023139"/>
                    <a:pt x="1023139" y="0"/>
                    <a:pt x="2285245" y="0"/>
                  </a:cubicBezTo>
                  <a:close/>
                </a:path>
              </a:pathLst>
            </a:custGeom>
            <a:effectLst>
              <a:outerShdw blurRad="50800" dist="38100" dir="2700000" algn="tl" rotWithShape="0">
                <a:prstClr val="black">
                  <a:alpha val="40000"/>
                </a:prstClr>
              </a:outerShdw>
            </a:effectLst>
          </p:spPr>
        </p:pic>
      </p:grpSp>
      <p:grpSp>
        <p:nvGrpSpPr>
          <p:cNvPr id="8" name="Group 7">
            <a:extLst>
              <a:ext uri="{FF2B5EF4-FFF2-40B4-BE49-F238E27FC236}">
                <a16:creationId xmlns:a16="http://schemas.microsoft.com/office/drawing/2014/main" id="{2502128A-8C02-1456-3814-C076D60E5965}"/>
              </a:ext>
            </a:extLst>
          </p:cNvPr>
          <p:cNvGrpSpPr/>
          <p:nvPr/>
        </p:nvGrpSpPr>
        <p:grpSpPr>
          <a:xfrm>
            <a:off x="5572942" y="5213536"/>
            <a:ext cx="6385760" cy="1334584"/>
            <a:chOff x="5572942" y="5213536"/>
            <a:chExt cx="6385760" cy="1334584"/>
          </a:xfrm>
        </p:grpSpPr>
        <p:sp>
          <p:nvSpPr>
            <p:cNvPr id="36" name="Speech Bubble: Rectangle with Corners Rounded 35">
              <a:extLst>
                <a:ext uri="{FF2B5EF4-FFF2-40B4-BE49-F238E27FC236}">
                  <a16:creationId xmlns:a16="http://schemas.microsoft.com/office/drawing/2014/main" id="{E0C337CC-D61F-6C04-733E-9E0D3AFBE00C}"/>
                </a:ext>
              </a:extLst>
            </p:cNvPr>
            <p:cNvSpPr/>
            <p:nvPr/>
          </p:nvSpPr>
          <p:spPr bwMode="auto">
            <a:xfrm>
              <a:off x="5572942" y="5244160"/>
              <a:ext cx="4529091" cy="1303960"/>
            </a:xfrm>
            <a:prstGeom prst="wedgeRoundRectCallout">
              <a:avLst>
                <a:gd name="adj1" fmla="val 54206"/>
                <a:gd name="adj2" fmla="val -34916"/>
                <a:gd name="adj3" fmla="val 16667"/>
              </a:avLst>
            </a:prstGeom>
            <a:gradFill>
              <a:gsLst>
                <a:gs pos="0">
                  <a:schemeClr val="tx1"/>
                </a:gs>
                <a:gs pos="53000">
                  <a:srgbClr val="243A5E"/>
                </a:gs>
              </a:gsLst>
              <a:lin ang="5400000" scaled="1"/>
            </a:gra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66675" marR="0" lvl="0" indent="-66675"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Segoe UI" panose="020B0502040204020203" pitchFamily="34" charset="0"/>
                  <a:cs typeface="Segoe UI" panose="020B0502040204020203" pitchFamily="34" charset="0"/>
                </a:rPr>
                <a:t>“We’ve been using it during actual incidents. </a:t>
              </a:r>
              <a:r>
                <a:rPr kumimoji="0" lang="en-US" sz="1600" b="0" i="0" u="none" strike="noStrike" kern="0" cap="none" spc="0" normalizeH="0" baseline="0" noProof="0">
                  <a:ln>
                    <a:noFill/>
                  </a:ln>
                  <a:gradFill>
                    <a:gsLst>
                      <a:gs pos="0">
                        <a:srgbClr val="FFB900"/>
                      </a:gs>
                      <a:gs pos="100000">
                        <a:srgbClr val="FFB900"/>
                      </a:gs>
                    </a:gsLst>
                    <a:lin ang="5400000" scaled="1"/>
                  </a:gradFill>
                  <a:effectLst/>
                  <a:uLnTx/>
                  <a:uFillTx/>
                  <a:latin typeface="Segoe UI Semibold"/>
                  <a:ea typeface="Segoe UI" panose="020B0502040204020203" pitchFamily="34" charset="0"/>
                  <a:cs typeface="Segoe UI Semibold" panose="020B0702040204020203" pitchFamily="34" charset="0"/>
                </a:rPr>
                <a:t>It gave a great explanation of 537 lines of code in about a minute.</a:t>
              </a:r>
              <a:r>
                <a:rPr kumimoji="0" lang="en-US" sz="1600" b="0" i="0" u="none" strike="noStrike" kern="0" cap="none" spc="0" normalizeH="0" baseline="0" noProof="0">
                  <a:ln>
                    <a:noFill/>
                  </a:ln>
                  <a:solidFill>
                    <a:srgbClr val="FFFFFF"/>
                  </a:solidFill>
                  <a:effectLst/>
                  <a:uLnTx/>
                  <a:uFillTx/>
                  <a:latin typeface="Segoe UI"/>
                  <a:ea typeface="Segoe UI" panose="020B0502040204020203" pitchFamily="34" charset="0"/>
                  <a:cs typeface="Segoe UI" panose="020B0502040204020203" pitchFamily="34" charset="0"/>
                </a:rPr>
                <a:t>”</a:t>
              </a:r>
            </a:p>
          </p:txBody>
        </p:sp>
        <p:sp>
          <p:nvSpPr>
            <p:cNvPr id="37" name="Rectangle 36">
              <a:extLst>
                <a:ext uri="{FF2B5EF4-FFF2-40B4-BE49-F238E27FC236}">
                  <a16:creationId xmlns:a16="http://schemas.microsoft.com/office/drawing/2014/main" id="{1708E749-7640-7ADA-C3D0-6A5CBFEDE8E7}"/>
                </a:ext>
              </a:extLst>
            </p:cNvPr>
            <p:cNvSpPr/>
            <p:nvPr/>
          </p:nvSpPr>
          <p:spPr bwMode="auto">
            <a:xfrm>
              <a:off x="10376307" y="5923142"/>
              <a:ext cx="1582395"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itchFamily="34" charset="0"/>
                  <a:cs typeface="Segoe UI Semibold" panose="020B0702040204020203" pitchFamily="34" charset="0"/>
                </a:rPr>
                <a:t>SOC Director,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anose="020B0502040204020203" pitchFamily="34" charset="0"/>
                  <a:cs typeface="Segoe UI" panose="020B0502040204020203" pitchFamily="34" charset="0"/>
                </a:rPr>
                <a:t>Fortune 100 Chemicals </a:t>
              </a:r>
            </a:p>
          </p:txBody>
        </p:sp>
        <p:pic>
          <p:nvPicPr>
            <p:cNvPr id="41" name="Picture 40">
              <a:extLst>
                <a:ext uri="{FF2B5EF4-FFF2-40B4-BE49-F238E27FC236}">
                  <a16:creationId xmlns:a16="http://schemas.microsoft.com/office/drawing/2014/main" id="{0C986CB8-C67D-FDC5-7B95-AD81F4F76518}"/>
                </a:ext>
                <a:ext uri="{C183D7F6-B498-43B3-948B-1728B52AA6E4}">
                  <adec:decorative xmlns:adec="http://schemas.microsoft.com/office/drawing/2017/decorative" val="1"/>
                </a:ext>
              </a:extLst>
            </p:cNvPr>
            <p:cNvPicPr>
              <a:picLocks noChangeAspect="1"/>
            </p:cNvPicPr>
            <p:nvPr/>
          </p:nvPicPr>
          <p:blipFill>
            <a:blip r:embed="rId6"/>
            <a:srcRect l="25169" t="1731" r="2359" b="23437"/>
            <a:stretch>
              <a:fillRect/>
            </a:stretch>
          </p:blipFill>
          <p:spPr>
            <a:xfrm>
              <a:off x="10376307" y="5213536"/>
              <a:ext cx="615247" cy="615247"/>
            </a:xfrm>
            <a:custGeom>
              <a:avLst/>
              <a:gdLst>
                <a:gd name="connsiteX0" fmla="*/ 1860604 w 3721208"/>
                <a:gd name="connsiteY0" fmla="*/ 0 h 3721208"/>
                <a:gd name="connsiteX1" fmla="*/ 3721208 w 3721208"/>
                <a:gd name="connsiteY1" fmla="*/ 1860604 h 3721208"/>
                <a:gd name="connsiteX2" fmla="*/ 1860604 w 3721208"/>
                <a:gd name="connsiteY2" fmla="*/ 3721208 h 3721208"/>
                <a:gd name="connsiteX3" fmla="*/ 0 w 3721208"/>
                <a:gd name="connsiteY3" fmla="*/ 1860604 h 3721208"/>
                <a:gd name="connsiteX4" fmla="*/ 1860604 w 3721208"/>
                <a:gd name="connsiteY4" fmla="*/ 0 h 37212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1208" h="3721208">
                  <a:moveTo>
                    <a:pt x="1860604" y="0"/>
                  </a:moveTo>
                  <a:cubicBezTo>
                    <a:pt x="2888187" y="0"/>
                    <a:pt x="3721208" y="833021"/>
                    <a:pt x="3721208" y="1860604"/>
                  </a:cubicBezTo>
                  <a:cubicBezTo>
                    <a:pt x="3721208" y="2888187"/>
                    <a:pt x="2888187" y="3721208"/>
                    <a:pt x="1860604" y="3721208"/>
                  </a:cubicBezTo>
                  <a:cubicBezTo>
                    <a:pt x="833021" y="3721208"/>
                    <a:pt x="0" y="2888187"/>
                    <a:pt x="0" y="1860604"/>
                  </a:cubicBezTo>
                  <a:cubicBezTo>
                    <a:pt x="0" y="833021"/>
                    <a:pt x="833021" y="0"/>
                    <a:pt x="1860604" y="0"/>
                  </a:cubicBezTo>
                  <a:close/>
                </a:path>
              </a:pathLst>
            </a:custGeom>
            <a:effectLst>
              <a:outerShdw blurRad="50800" dist="38100" dir="2700000" algn="tl" rotWithShape="0">
                <a:prstClr val="black">
                  <a:alpha val="40000"/>
                </a:prstClr>
              </a:outerShdw>
            </a:effectLst>
          </p:spPr>
        </p:pic>
      </p:grpSp>
      <p:grpSp>
        <p:nvGrpSpPr>
          <p:cNvPr id="6" name="Group 5">
            <a:extLst>
              <a:ext uri="{FF2B5EF4-FFF2-40B4-BE49-F238E27FC236}">
                <a16:creationId xmlns:a16="http://schemas.microsoft.com/office/drawing/2014/main" id="{0C9E5CDD-7066-B11E-F1B4-EECD4636C6F3}"/>
              </a:ext>
            </a:extLst>
          </p:cNvPr>
          <p:cNvGrpSpPr/>
          <p:nvPr/>
        </p:nvGrpSpPr>
        <p:grpSpPr>
          <a:xfrm>
            <a:off x="5572943" y="3334392"/>
            <a:ext cx="6517362" cy="1334584"/>
            <a:chOff x="5572943" y="3334392"/>
            <a:chExt cx="6517362" cy="1334584"/>
          </a:xfrm>
        </p:grpSpPr>
        <p:sp>
          <p:nvSpPr>
            <p:cNvPr id="30" name="Speech Bubble: Rectangle with Corners Rounded 29">
              <a:extLst>
                <a:ext uri="{FF2B5EF4-FFF2-40B4-BE49-F238E27FC236}">
                  <a16:creationId xmlns:a16="http://schemas.microsoft.com/office/drawing/2014/main" id="{872B4DDD-7E4C-3CBC-98D6-2E71101F20E7}"/>
                </a:ext>
              </a:extLst>
            </p:cNvPr>
            <p:cNvSpPr/>
            <p:nvPr/>
          </p:nvSpPr>
          <p:spPr bwMode="auto">
            <a:xfrm>
              <a:off x="5572943" y="3365016"/>
              <a:ext cx="4529090" cy="1303960"/>
            </a:xfrm>
            <a:prstGeom prst="wedgeRoundRectCallout">
              <a:avLst>
                <a:gd name="adj1" fmla="val 54461"/>
                <a:gd name="adj2" fmla="val -35804"/>
                <a:gd name="adj3" fmla="val 16667"/>
              </a:avLst>
            </a:prstGeom>
            <a:gradFill>
              <a:gsLst>
                <a:gs pos="0">
                  <a:schemeClr val="tx1"/>
                </a:gs>
                <a:gs pos="74000">
                  <a:srgbClr val="243A5E"/>
                </a:gs>
              </a:gsLst>
              <a:lin ang="5400000" scaled="1"/>
            </a:gradFill>
            <a:ln w="9525"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57150" marR="0" lvl="0" indent="-5715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Segoe UI" panose="020B0502040204020203" pitchFamily="34" charset="0"/>
                  <a:cs typeface="Segoe UI" panose="020B0502040204020203" pitchFamily="34" charset="0"/>
                </a:rPr>
                <a:t>“Generating reports would be a </a:t>
              </a:r>
              <a:b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Segoe UI" panose="020B0502040204020203" pitchFamily="34" charset="0"/>
                  <a:cs typeface="Segoe UI" panose="020B0502040204020203" pitchFamily="34" charset="0"/>
                </a:rPr>
              </a:br>
              <a:r>
                <a:rPr kumimoji="0" lang="en-US" sz="1600" b="0" i="0" u="none" strike="noStrike" kern="0" cap="none" spc="0" normalizeH="0" baseline="0" noProof="0">
                  <a:ln>
                    <a:noFill/>
                  </a:ln>
                  <a:gradFill>
                    <a:gsLst>
                      <a:gs pos="0">
                        <a:srgbClr val="FFB900"/>
                      </a:gs>
                      <a:gs pos="100000">
                        <a:srgbClr val="FFB900"/>
                      </a:gs>
                    </a:gsLst>
                    <a:lin ang="5400000" scaled="1"/>
                  </a:gradFill>
                  <a:effectLst/>
                  <a:uLnTx/>
                  <a:uFillTx/>
                  <a:latin typeface="Segoe UI Semibold"/>
                  <a:ea typeface="Segoe UI" panose="020B0502040204020203" pitchFamily="34" charset="0"/>
                  <a:cs typeface="Segoe UI Semibold" panose="020B0702040204020203" pitchFamily="34" charset="0"/>
                </a:rPr>
                <a:t>huge time saver</a:t>
              </a:r>
              <a:r>
                <a:rPr kumimoji="0" lang="en-US" sz="1600" b="0" i="0" u="none" strike="noStrike" kern="0" cap="none" spc="0" normalizeH="0" baseline="0" noProof="0">
                  <a:ln>
                    <a:noFill/>
                  </a:ln>
                  <a:gradFill>
                    <a:gsLst>
                      <a:gs pos="0">
                        <a:srgbClr val="FFB900"/>
                      </a:gs>
                      <a:gs pos="100000">
                        <a:srgbClr val="FFB900"/>
                      </a:gs>
                    </a:gsLst>
                    <a:lin ang="5400000" scaled="1"/>
                  </a:gradFill>
                  <a:effectLst/>
                  <a:uLnTx/>
                  <a:uFillTx/>
                  <a:latin typeface="Segoe UI Semibold"/>
                  <a:ea typeface="Segoe UI" panose="020B0502040204020203" pitchFamily="34" charset="0"/>
                  <a:cs typeface="Segoe UI" panose="020B0502040204020203" pitchFamily="34" charset="0"/>
                </a:rPr>
                <a:t>. </a:t>
              </a:r>
              <a:r>
                <a:rPr kumimoji="0" lang="en-US" sz="1600" b="0" i="0" u="none" strike="noStrike" kern="0" cap="none" spc="0" normalizeH="0" baseline="0" noProof="0">
                  <a:ln>
                    <a:noFill/>
                  </a:ln>
                  <a:gradFill>
                    <a:gsLst>
                      <a:gs pos="0">
                        <a:srgbClr val="FFFFFF"/>
                      </a:gs>
                      <a:gs pos="100000">
                        <a:srgbClr val="FFFFFF"/>
                      </a:gs>
                    </a:gsLst>
                  </a:gradFill>
                  <a:effectLst/>
                  <a:uLnTx/>
                  <a:uFillTx/>
                  <a:latin typeface="Segoe UI"/>
                  <a:ea typeface="Segoe UI" panose="020B0502040204020203" pitchFamily="34" charset="0"/>
                  <a:cs typeface="Segoe UI" panose="020B0502040204020203" pitchFamily="34" charset="0"/>
                </a:rPr>
                <a:t>It is probably our most time-consuming function at this time.”</a:t>
              </a:r>
            </a:p>
          </p:txBody>
        </p:sp>
        <p:sp>
          <p:nvSpPr>
            <p:cNvPr id="31" name="Rectangle 30">
              <a:extLst>
                <a:ext uri="{FF2B5EF4-FFF2-40B4-BE49-F238E27FC236}">
                  <a16:creationId xmlns:a16="http://schemas.microsoft.com/office/drawing/2014/main" id="{F8C73997-AD2F-2AC4-4DFB-D545D9A14EE5}"/>
                </a:ext>
              </a:extLst>
            </p:cNvPr>
            <p:cNvSpPr/>
            <p:nvPr/>
          </p:nvSpPr>
          <p:spPr bwMode="auto">
            <a:xfrm>
              <a:off x="10376307" y="3985460"/>
              <a:ext cx="1713998"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itchFamily="34" charset="0"/>
                  <a:cs typeface="Segoe UI Semibold" panose="020B0702040204020203" pitchFamily="34" charset="0"/>
                </a:rPr>
                <a:t>Head of Security,</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002060"/>
                  </a:solidFill>
                  <a:effectLst/>
                  <a:uLnTx/>
                  <a:uFillTx/>
                  <a:latin typeface="Segoe UI"/>
                  <a:ea typeface="Segoe UI" pitchFamily="34" charset="0"/>
                  <a:cs typeface="Segoe UI Semibold" panose="020B0702040204020203" pitchFamily="34" charset="0"/>
                </a:rPr>
                <a:t>Global Consultancy</a:t>
              </a:r>
            </a:p>
          </p:txBody>
        </p:sp>
        <p:pic>
          <p:nvPicPr>
            <p:cNvPr id="42" name="Picture 41">
              <a:extLst>
                <a:ext uri="{FF2B5EF4-FFF2-40B4-BE49-F238E27FC236}">
                  <a16:creationId xmlns:a16="http://schemas.microsoft.com/office/drawing/2014/main" id="{03558424-D6E1-ED10-ECD8-978EFA24314C}"/>
                </a:ext>
                <a:ext uri="{C183D7F6-B498-43B3-948B-1728B52AA6E4}">
                  <adec:decorative xmlns:adec="http://schemas.microsoft.com/office/drawing/2017/decorative" val="1"/>
                </a:ext>
              </a:extLst>
            </p:cNvPr>
            <p:cNvPicPr>
              <a:picLocks noChangeAspect="1"/>
            </p:cNvPicPr>
            <p:nvPr/>
          </p:nvPicPr>
          <p:blipFill>
            <a:blip r:embed="rId7"/>
            <a:srcRect l="19768" t="12417" r="17998" b="16293"/>
            <a:stretch>
              <a:fillRect/>
            </a:stretch>
          </p:blipFill>
          <p:spPr>
            <a:xfrm>
              <a:off x="10376307" y="3334392"/>
              <a:ext cx="615247" cy="615247"/>
            </a:xfrm>
            <a:custGeom>
              <a:avLst/>
              <a:gdLst>
                <a:gd name="connsiteX0" fmla="*/ 1633321 w 3266642"/>
                <a:gd name="connsiteY0" fmla="*/ 0 h 3266642"/>
                <a:gd name="connsiteX1" fmla="*/ 3266642 w 3266642"/>
                <a:gd name="connsiteY1" fmla="*/ 1633321 h 3266642"/>
                <a:gd name="connsiteX2" fmla="*/ 1633321 w 3266642"/>
                <a:gd name="connsiteY2" fmla="*/ 3266642 h 3266642"/>
                <a:gd name="connsiteX3" fmla="*/ 0 w 3266642"/>
                <a:gd name="connsiteY3" fmla="*/ 1633321 h 3266642"/>
                <a:gd name="connsiteX4" fmla="*/ 1633321 w 3266642"/>
                <a:gd name="connsiteY4" fmla="*/ 0 h 32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642" h="3266642">
                  <a:moveTo>
                    <a:pt x="1633321" y="0"/>
                  </a:moveTo>
                  <a:cubicBezTo>
                    <a:pt x="2535379" y="0"/>
                    <a:pt x="3266642" y="731263"/>
                    <a:pt x="3266642" y="1633321"/>
                  </a:cubicBezTo>
                  <a:cubicBezTo>
                    <a:pt x="3266642" y="2535379"/>
                    <a:pt x="2535379" y="3266642"/>
                    <a:pt x="1633321" y="3266642"/>
                  </a:cubicBezTo>
                  <a:cubicBezTo>
                    <a:pt x="731263" y="3266642"/>
                    <a:pt x="0" y="2535379"/>
                    <a:pt x="0" y="1633321"/>
                  </a:cubicBezTo>
                  <a:cubicBezTo>
                    <a:pt x="0" y="731263"/>
                    <a:pt x="731263" y="0"/>
                    <a:pt x="1633321" y="0"/>
                  </a:cubicBezTo>
                  <a:close/>
                </a:path>
              </a:pathLst>
            </a:custGeom>
            <a:effectLst>
              <a:outerShdw blurRad="50800" dist="38100" dir="2700000" algn="tl" rotWithShape="0">
                <a:prstClr val="black">
                  <a:alpha val="40000"/>
                </a:prstClr>
              </a:outerShdw>
            </a:effectLst>
          </p:spPr>
        </p:pic>
      </p:grpSp>
      <p:sp>
        <p:nvSpPr>
          <p:cNvPr id="3" name="Title 2">
            <a:extLst>
              <a:ext uri="{FF2B5EF4-FFF2-40B4-BE49-F238E27FC236}">
                <a16:creationId xmlns:a16="http://schemas.microsoft.com/office/drawing/2014/main" id="{A0A01CEC-B9FE-99E9-F873-8E73D665D511}"/>
              </a:ext>
            </a:extLst>
          </p:cNvPr>
          <p:cNvSpPr>
            <a:spLocks noGrp="1"/>
          </p:cNvSpPr>
          <p:nvPr>
            <p:ph type="title"/>
          </p:nvPr>
        </p:nvSpPr>
        <p:spPr/>
        <p:txBody>
          <a:bodyPr/>
          <a:lstStyle/>
          <a:p>
            <a:r>
              <a:rPr lang="en-US" sz="3400"/>
              <a:t>Making organizations more secure</a:t>
            </a:r>
          </a:p>
        </p:txBody>
      </p:sp>
    </p:spTree>
    <p:extLst>
      <p:ext uri="{BB962C8B-B14F-4D97-AF65-F5344CB8AC3E}">
        <p14:creationId xmlns:p14="http://schemas.microsoft.com/office/powerpoint/2010/main" val="1206471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9759E-E404-4C43-F9F0-320EB46C761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B1E35F9-CAF9-E2F4-41C3-F3EA7AE2A5D4}"/>
              </a:ext>
            </a:extLst>
          </p:cNvPr>
          <p:cNvSpPr>
            <a:spLocks noGrp="1"/>
          </p:cNvSpPr>
          <p:nvPr>
            <p:ph type="title"/>
          </p:nvPr>
        </p:nvSpPr>
        <p:spPr>
          <a:xfrm>
            <a:off x="645413" y="484095"/>
            <a:ext cx="11018520" cy="553998"/>
          </a:xfrm>
        </p:spPr>
        <p:txBody>
          <a:bodyPr/>
          <a:lstStyle/>
          <a:p>
            <a:r>
              <a:rPr lang="en-US" dirty="0"/>
              <a:t>What can Copilot do for you?</a:t>
            </a:r>
          </a:p>
        </p:txBody>
      </p:sp>
      <p:grpSp>
        <p:nvGrpSpPr>
          <p:cNvPr id="8" name="Group 7">
            <a:extLst>
              <a:ext uri="{FF2B5EF4-FFF2-40B4-BE49-F238E27FC236}">
                <a16:creationId xmlns:a16="http://schemas.microsoft.com/office/drawing/2014/main" id="{4BAB1D4F-50FF-4CA1-B08E-59655F941EB2}"/>
              </a:ext>
            </a:extLst>
          </p:cNvPr>
          <p:cNvGrpSpPr/>
          <p:nvPr/>
        </p:nvGrpSpPr>
        <p:grpSpPr>
          <a:xfrm>
            <a:off x="2042204" y="1459746"/>
            <a:ext cx="3878813" cy="951766"/>
            <a:chOff x="2042204" y="1478796"/>
            <a:chExt cx="3878813" cy="951766"/>
          </a:xfrm>
        </p:grpSpPr>
        <p:sp>
          <p:nvSpPr>
            <p:cNvPr id="62" name="Rectangle: Rounded Corners 27">
              <a:extLst>
                <a:ext uri="{FF2B5EF4-FFF2-40B4-BE49-F238E27FC236}">
                  <a16:creationId xmlns:a16="http://schemas.microsoft.com/office/drawing/2014/main" id="{5587266C-39F1-9FFF-6705-5DAB54C63469}"/>
                </a:ext>
              </a:extLst>
            </p:cNvPr>
            <p:cNvSpPr/>
            <p:nvPr/>
          </p:nvSpPr>
          <p:spPr>
            <a:xfrm>
              <a:off x="2042204" y="1478796"/>
              <a:ext cx="3878813" cy="951766"/>
            </a:xfrm>
            <a:prstGeom prst="roundRect">
              <a:avLst>
                <a:gd name="adj" fmla="val 12183"/>
              </a:avLst>
            </a:prstGeom>
            <a:solidFill>
              <a:srgbClr val="000000">
                <a:alpha val="10196"/>
              </a:srgbClr>
            </a:solidFill>
            <a:ln w="10795" cap="flat" cmpd="sng" algn="ctr">
              <a:solidFill>
                <a:srgbClr val="464B5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4" name="TextBox 63">
              <a:extLst>
                <a:ext uri="{FF2B5EF4-FFF2-40B4-BE49-F238E27FC236}">
                  <a16:creationId xmlns:a16="http://schemas.microsoft.com/office/drawing/2014/main" id="{32F7868A-75F8-A045-F41E-BC957EF916A3}"/>
                </a:ext>
              </a:extLst>
            </p:cNvPr>
            <p:cNvSpPr txBox="1"/>
            <p:nvPr/>
          </p:nvSpPr>
          <p:spPr>
            <a:xfrm>
              <a:off x="3126571" y="1549273"/>
              <a:ext cx="2601228" cy="807383"/>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Analyze the following script &lt;INSERT SCRIPT&gt;</a:t>
              </a:r>
            </a:p>
          </p:txBody>
        </p:sp>
        <p:pic>
          <p:nvPicPr>
            <p:cNvPr id="10" name="Picture 9" descr="A colorful logo on a black background&#10;&#10;Description automatically generated">
              <a:extLst>
                <a:ext uri="{FF2B5EF4-FFF2-40B4-BE49-F238E27FC236}">
                  <a16:creationId xmlns:a16="http://schemas.microsoft.com/office/drawing/2014/main" id="{2865DBB0-2F6D-A6F8-0215-CE240C15AE48}"/>
                </a:ext>
              </a:extLst>
            </p:cNvPr>
            <p:cNvPicPr>
              <a:picLocks noChangeAspect="1"/>
            </p:cNvPicPr>
            <p:nvPr/>
          </p:nvPicPr>
          <p:blipFill>
            <a:blip r:embed="rId3"/>
            <a:stretch>
              <a:fillRect/>
            </a:stretch>
          </p:blipFill>
          <p:spPr>
            <a:xfrm>
              <a:off x="2376762" y="1687080"/>
              <a:ext cx="530196" cy="530196"/>
            </a:xfrm>
            <a:prstGeom prst="rect">
              <a:avLst/>
            </a:prstGeom>
          </p:spPr>
        </p:pic>
      </p:grpSp>
      <p:grpSp>
        <p:nvGrpSpPr>
          <p:cNvPr id="54" name="Group 53">
            <a:extLst>
              <a:ext uri="{FF2B5EF4-FFF2-40B4-BE49-F238E27FC236}">
                <a16:creationId xmlns:a16="http://schemas.microsoft.com/office/drawing/2014/main" id="{82AAE486-B779-4F9A-0145-99C9636BF308}"/>
              </a:ext>
            </a:extLst>
          </p:cNvPr>
          <p:cNvGrpSpPr/>
          <p:nvPr/>
        </p:nvGrpSpPr>
        <p:grpSpPr>
          <a:xfrm>
            <a:off x="6989487" y="1458031"/>
            <a:ext cx="3878813" cy="951766"/>
            <a:chOff x="6989487" y="1477081"/>
            <a:chExt cx="3878813" cy="951766"/>
          </a:xfrm>
        </p:grpSpPr>
        <p:sp>
          <p:nvSpPr>
            <p:cNvPr id="66" name="Rectangle: Rounded Corners 27">
              <a:extLst>
                <a:ext uri="{FF2B5EF4-FFF2-40B4-BE49-F238E27FC236}">
                  <a16:creationId xmlns:a16="http://schemas.microsoft.com/office/drawing/2014/main" id="{31563E7A-CA31-F7DF-5256-6B42B0CE2A4B}"/>
                </a:ext>
              </a:extLst>
            </p:cNvPr>
            <p:cNvSpPr/>
            <p:nvPr/>
          </p:nvSpPr>
          <p:spPr>
            <a:xfrm>
              <a:off x="6989487" y="1477081"/>
              <a:ext cx="3878813" cy="951766"/>
            </a:xfrm>
            <a:prstGeom prst="roundRect">
              <a:avLst>
                <a:gd name="adj" fmla="val 12183"/>
              </a:avLst>
            </a:prstGeom>
            <a:solidFill>
              <a:srgbClr val="000000">
                <a:alpha val="10196"/>
              </a:srgbClr>
            </a:solidFill>
            <a:ln w="10795" cap="flat" cmpd="sng" algn="ctr">
              <a:solidFill>
                <a:srgbClr val="464B5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8" name="TextBox 67">
              <a:extLst>
                <a:ext uri="{FF2B5EF4-FFF2-40B4-BE49-F238E27FC236}">
                  <a16:creationId xmlns:a16="http://schemas.microsoft.com/office/drawing/2014/main" id="{6F43DEFC-C543-0120-5732-951AE5AEB8D2}"/>
                </a:ext>
              </a:extLst>
            </p:cNvPr>
            <p:cNvSpPr txBox="1"/>
            <p:nvPr/>
          </p:nvSpPr>
          <p:spPr>
            <a:xfrm>
              <a:off x="8073854" y="1547558"/>
              <a:ext cx="2601228" cy="807383"/>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Summarize Sentinel incident &lt;SENTINEL_INCIDENT_ID&gt;</a:t>
              </a:r>
            </a:p>
          </p:txBody>
        </p:sp>
        <p:pic>
          <p:nvPicPr>
            <p:cNvPr id="11" name="Picture 10" descr="A colorful logo on a black background&#10;&#10;Description automatically generated">
              <a:extLst>
                <a:ext uri="{FF2B5EF4-FFF2-40B4-BE49-F238E27FC236}">
                  <a16:creationId xmlns:a16="http://schemas.microsoft.com/office/drawing/2014/main" id="{6F1FA4B2-A19A-238D-6F40-73D128117E84}"/>
                </a:ext>
              </a:extLst>
            </p:cNvPr>
            <p:cNvPicPr>
              <a:picLocks noChangeAspect="1"/>
            </p:cNvPicPr>
            <p:nvPr/>
          </p:nvPicPr>
          <p:blipFill>
            <a:blip r:embed="rId3"/>
            <a:stretch>
              <a:fillRect/>
            </a:stretch>
          </p:blipFill>
          <p:spPr>
            <a:xfrm>
              <a:off x="7295919" y="1687080"/>
              <a:ext cx="530196" cy="530196"/>
            </a:xfrm>
            <a:prstGeom prst="rect">
              <a:avLst/>
            </a:prstGeom>
          </p:spPr>
        </p:pic>
      </p:grpSp>
      <p:grpSp>
        <p:nvGrpSpPr>
          <p:cNvPr id="55" name="Group 54">
            <a:extLst>
              <a:ext uri="{FF2B5EF4-FFF2-40B4-BE49-F238E27FC236}">
                <a16:creationId xmlns:a16="http://schemas.microsoft.com/office/drawing/2014/main" id="{33630333-D496-14B7-E291-59F1C1906CC6}"/>
              </a:ext>
            </a:extLst>
          </p:cNvPr>
          <p:cNvGrpSpPr/>
          <p:nvPr/>
        </p:nvGrpSpPr>
        <p:grpSpPr>
          <a:xfrm>
            <a:off x="1308341" y="2828480"/>
            <a:ext cx="3600209" cy="951766"/>
            <a:chOff x="590791" y="2771330"/>
            <a:chExt cx="3600209" cy="951766"/>
          </a:xfrm>
        </p:grpSpPr>
        <p:sp>
          <p:nvSpPr>
            <p:cNvPr id="74" name="Rectangle: Rounded Corners 27">
              <a:extLst>
                <a:ext uri="{FF2B5EF4-FFF2-40B4-BE49-F238E27FC236}">
                  <a16:creationId xmlns:a16="http://schemas.microsoft.com/office/drawing/2014/main" id="{EDA32D65-E20F-AA7D-C519-752631BE8830}"/>
                </a:ext>
              </a:extLst>
            </p:cNvPr>
            <p:cNvSpPr/>
            <p:nvPr/>
          </p:nvSpPr>
          <p:spPr>
            <a:xfrm>
              <a:off x="590791" y="2771330"/>
              <a:ext cx="3600209" cy="951766"/>
            </a:xfrm>
            <a:prstGeom prst="roundRect">
              <a:avLst>
                <a:gd name="adj" fmla="val 12183"/>
              </a:avLst>
            </a:prstGeom>
            <a:solidFill>
              <a:srgbClr val="000000">
                <a:alpha val="10196"/>
              </a:srgbClr>
            </a:solidFill>
            <a:ln w="10795" cap="flat" cmpd="sng" algn="ctr">
              <a:solidFill>
                <a:srgbClr val="464B5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5" name="TextBox 74">
              <a:extLst>
                <a:ext uri="{FF2B5EF4-FFF2-40B4-BE49-F238E27FC236}">
                  <a16:creationId xmlns:a16="http://schemas.microsoft.com/office/drawing/2014/main" id="{BC904755-3857-676A-06B7-4308DF47D49C}"/>
                </a:ext>
              </a:extLst>
            </p:cNvPr>
            <p:cNvSpPr txBox="1"/>
            <p:nvPr/>
          </p:nvSpPr>
          <p:spPr>
            <a:xfrm>
              <a:off x="1675158" y="2841807"/>
              <a:ext cx="2253325" cy="807383"/>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Why was &lt;USERNAME&gt; prompted for MFA?</a:t>
              </a:r>
            </a:p>
          </p:txBody>
        </p:sp>
        <p:pic>
          <p:nvPicPr>
            <p:cNvPr id="19" name="Picture 18" descr="A colorful logo on a black background&#10;&#10;Description automatically generated">
              <a:extLst>
                <a:ext uri="{FF2B5EF4-FFF2-40B4-BE49-F238E27FC236}">
                  <a16:creationId xmlns:a16="http://schemas.microsoft.com/office/drawing/2014/main" id="{451E7B9D-572A-B9BE-6476-A315BC550402}"/>
                </a:ext>
              </a:extLst>
            </p:cNvPr>
            <p:cNvPicPr>
              <a:picLocks noChangeAspect="1"/>
            </p:cNvPicPr>
            <p:nvPr/>
          </p:nvPicPr>
          <p:blipFill>
            <a:blip r:embed="rId3"/>
            <a:stretch>
              <a:fillRect/>
            </a:stretch>
          </p:blipFill>
          <p:spPr>
            <a:xfrm>
              <a:off x="898195" y="2967706"/>
              <a:ext cx="530196" cy="530196"/>
            </a:xfrm>
            <a:prstGeom prst="rect">
              <a:avLst/>
            </a:prstGeom>
          </p:spPr>
        </p:pic>
      </p:grpSp>
      <p:grpSp>
        <p:nvGrpSpPr>
          <p:cNvPr id="56" name="Group 55">
            <a:extLst>
              <a:ext uri="{FF2B5EF4-FFF2-40B4-BE49-F238E27FC236}">
                <a16:creationId xmlns:a16="http://schemas.microsoft.com/office/drawing/2014/main" id="{B03C1696-13CF-26E7-75A1-89BC2A76C517}"/>
              </a:ext>
            </a:extLst>
          </p:cNvPr>
          <p:cNvGrpSpPr/>
          <p:nvPr/>
        </p:nvGrpSpPr>
        <p:grpSpPr>
          <a:xfrm>
            <a:off x="5829602" y="2828480"/>
            <a:ext cx="5514396" cy="951766"/>
            <a:chOff x="5829602" y="2771330"/>
            <a:chExt cx="5514396" cy="951766"/>
          </a:xfrm>
        </p:grpSpPr>
        <p:sp>
          <p:nvSpPr>
            <p:cNvPr id="59" name="Rectangle: Rounded Corners 27">
              <a:extLst>
                <a:ext uri="{FF2B5EF4-FFF2-40B4-BE49-F238E27FC236}">
                  <a16:creationId xmlns:a16="http://schemas.microsoft.com/office/drawing/2014/main" id="{BE2DE84E-DC37-3257-1EFD-612C038D1ECF}"/>
                </a:ext>
              </a:extLst>
            </p:cNvPr>
            <p:cNvSpPr/>
            <p:nvPr/>
          </p:nvSpPr>
          <p:spPr>
            <a:xfrm>
              <a:off x="5829602" y="2771330"/>
              <a:ext cx="5514396" cy="951766"/>
            </a:xfrm>
            <a:prstGeom prst="roundRect">
              <a:avLst>
                <a:gd name="adj" fmla="val 12183"/>
              </a:avLst>
            </a:prstGeom>
            <a:solidFill>
              <a:srgbClr val="000000">
                <a:alpha val="10196"/>
              </a:srgbClr>
            </a:solidFill>
            <a:ln w="10795" cap="flat" cmpd="sng" algn="ctr">
              <a:solidFill>
                <a:srgbClr val="464B5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61" name="TextBox 60">
              <a:extLst>
                <a:ext uri="{FF2B5EF4-FFF2-40B4-BE49-F238E27FC236}">
                  <a16:creationId xmlns:a16="http://schemas.microsoft.com/office/drawing/2014/main" id="{C481070D-44CF-9B18-2839-D4107FD93711}"/>
                </a:ext>
              </a:extLst>
            </p:cNvPr>
            <p:cNvSpPr txBox="1"/>
            <p:nvPr/>
          </p:nvSpPr>
          <p:spPr>
            <a:xfrm>
              <a:off x="6913970" y="2841807"/>
              <a:ext cx="4318676" cy="807383"/>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Generate and run a KQL query within Microsoft Sentinel to hunt for break-glass account usage</a:t>
              </a:r>
            </a:p>
          </p:txBody>
        </p:sp>
        <p:pic>
          <p:nvPicPr>
            <p:cNvPr id="44" name="Picture 43" descr="A colorful logo on a black background&#10;&#10;Description automatically generated">
              <a:extLst>
                <a:ext uri="{FF2B5EF4-FFF2-40B4-BE49-F238E27FC236}">
                  <a16:creationId xmlns:a16="http://schemas.microsoft.com/office/drawing/2014/main" id="{57976B0C-31DA-59C9-8DF8-8071E408EE9E}"/>
                </a:ext>
              </a:extLst>
            </p:cNvPr>
            <p:cNvPicPr>
              <a:picLocks noChangeAspect="1"/>
            </p:cNvPicPr>
            <p:nvPr/>
          </p:nvPicPr>
          <p:blipFill>
            <a:blip r:embed="rId3"/>
            <a:stretch>
              <a:fillRect/>
            </a:stretch>
          </p:blipFill>
          <p:spPr>
            <a:xfrm>
              <a:off x="6137007" y="2976056"/>
              <a:ext cx="530196" cy="530196"/>
            </a:xfrm>
            <a:prstGeom prst="rect">
              <a:avLst/>
            </a:prstGeom>
          </p:spPr>
        </p:pic>
      </p:grpSp>
      <p:grpSp>
        <p:nvGrpSpPr>
          <p:cNvPr id="57" name="Group 56">
            <a:extLst>
              <a:ext uri="{FF2B5EF4-FFF2-40B4-BE49-F238E27FC236}">
                <a16:creationId xmlns:a16="http://schemas.microsoft.com/office/drawing/2014/main" id="{8708E8D1-A32D-2C15-F2C9-E39ED03A777B}"/>
              </a:ext>
            </a:extLst>
          </p:cNvPr>
          <p:cNvGrpSpPr/>
          <p:nvPr/>
        </p:nvGrpSpPr>
        <p:grpSpPr>
          <a:xfrm>
            <a:off x="2111375" y="4183526"/>
            <a:ext cx="3999920" cy="951766"/>
            <a:chOff x="1527175" y="4031126"/>
            <a:chExt cx="3999920" cy="951766"/>
          </a:xfrm>
        </p:grpSpPr>
        <p:sp>
          <p:nvSpPr>
            <p:cNvPr id="70" name="Rectangle: Rounded Corners 27">
              <a:extLst>
                <a:ext uri="{FF2B5EF4-FFF2-40B4-BE49-F238E27FC236}">
                  <a16:creationId xmlns:a16="http://schemas.microsoft.com/office/drawing/2014/main" id="{0726AEF0-A451-E956-C04B-485F1FCE3FB8}"/>
                </a:ext>
              </a:extLst>
            </p:cNvPr>
            <p:cNvSpPr/>
            <p:nvPr/>
          </p:nvSpPr>
          <p:spPr>
            <a:xfrm>
              <a:off x="1527175" y="4031126"/>
              <a:ext cx="3999920" cy="951766"/>
            </a:xfrm>
            <a:prstGeom prst="roundRect">
              <a:avLst>
                <a:gd name="adj" fmla="val 12183"/>
              </a:avLst>
            </a:prstGeom>
            <a:solidFill>
              <a:srgbClr val="000000">
                <a:alpha val="10196"/>
              </a:srgbClr>
            </a:solidFill>
            <a:ln w="10795" cap="flat" cmpd="sng" algn="ctr">
              <a:solidFill>
                <a:srgbClr val="464B5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2" name="TextBox 71">
              <a:extLst>
                <a:ext uri="{FF2B5EF4-FFF2-40B4-BE49-F238E27FC236}">
                  <a16:creationId xmlns:a16="http://schemas.microsoft.com/office/drawing/2014/main" id="{AF783D40-A018-D073-B986-1CCD095358F6}"/>
                </a:ext>
              </a:extLst>
            </p:cNvPr>
            <p:cNvSpPr txBox="1"/>
            <p:nvPr/>
          </p:nvSpPr>
          <p:spPr>
            <a:xfrm>
              <a:off x="2611541" y="4101603"/>
              <a:ext cx="2681321" cy="807383"/>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Show me the top 5 DLP alerts I should prioritize today</a:t>
              </a:r>
            </a:p>
          </p:txBody>
        </p:sp>
        <p:pic>
          <p:nvPicPr>
            <p:cNvPr id="45" name="Picture 44" descr="A colorful logo on a black background&#10;&#10;Description automatically generated">
              <a:extLst>
                <a:ext uri="{FF2B5EF4-FFF2-40B4-BE49-F238E27FC236}">
                  <a16:creationId xmlns:a16="http://schemas.microsoft.com/office/drawing/2014/main" id="{A88DFC24-D4D8-4B1D-5BA7-27F9A6CC4E0C}"/>
                </a:ext>
              </a:extLst>
            </p:cNvPr>
            <p:cNvPicPr>
              <a:picLocks noChangeAspect="1"/>
            </p:cNvPicPr>
            <p:nvPr/>
          </p:nvPicPr>
          <p:blipFill>
            <a:blip r:embed="rId3"/>
            <a:stretch>
              <a:fillRect/>
            </a:stretch>
          </p:blipFill>
          <p:spPr>
            <a:xfrm>
              <a:off x="1834579" y="4224045"/>
              <a:ext cx="530196" cy="530196"/>
            </a:xfrm>
            <a:prstGeom prst="rect">
              <a:avLst/>
            </a:prstGeom>
          </p:spPr>
        </p:pic>
      </p:grpSp>
      <p:grpSp>
        <p:nvGrpSpPr>
          <p:cNvPr id="58" name="Group 57">
            <a:extLst>
              <a:ext uri="{FF2B5EF4-FFF2-40B4-BE49-F238E27FC236}">
                <a16:creationId xmlns:a16="http://schemas.microsoft.com/office/drawing/2014/main" id="{A90692DF-0FA8-9BBF-6EEE-EE5FDD2DAAC4}"/>
              </a:ext>
            </a:extLst>
          </p:cNvPr>
          <p:cNvGrpSpPr/>
          <p:nvPr/>
        </p:nvGrpSpPr>
        <p:grpSpPr>
          <a:xfrm>
            <a:off x="7059590" y="4181811"/>
            <a:ext cx="3999920" cy="951766"/>
            <a:chOff x="7497740" y="4029411"/>
            <a:chExt cx="3999920" cy="951766"/>
          </a:xfrm>
        </p:grpSpPr>
        <p:sp>
          <p:nvSpPr>
            <p:cNvPr id="77" name="Rectangle: Rounded Corners 27">
              <a:extLst>
                <a:ext uri="{FF2B5EF4-FFF2-40B4-BE49-F238E27FC236}">
                  <a16:creationId xmlns:a16="http://schemas.microsoft.com/office/drawing/2014/main" id="{5223754E-EF0D-64D3-EC57-A108B45AA1B9}"/>
                </a:ext>
              </a:extLst>
            </p:cNvPr>
            <p:cNvSpPr/>
            <p:nvPr/>
          </p:nvSpPr>
          <p:spPr>
            <a:xfrm>
              <a:off x="7497740" y="4029411"/>
              <a:ext cx="3999920" cy="951766"/>
            </a:xfrm>
            <a:prstGeom prst="roundRect">
              <a:avLst>
                <a:gd name="adj" fmla="val 12183"/>
              </a:avLst>
            </a:prstGeom>
            <a:solidFill>
              <a:srgbClr val="000000">
                <a:alpha val="10196"/>
              </a:srgbClr>
            </a:solidFill>
            <a:ln w="10795" cap="flat" cmpd="sng" algn="ctr">
              <a:solidFill>
                <a:srgbClr val="464B5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8" name="TextBox 77">
              <a:extLst>
                <a:ext uri="{FF2B5EF4-FFF2-40B4-BE49-F238E27FC236}">
                  <a16:creationId xmlns:a16="http://schemas.microsoft.com/office/drawing/2014/main" id="{A6C6247B-3727-86EE-0E83-E87B1F1D9FC9}"/>
                </a:ext>
              </a:extLst>
            </p:cNvPr>
            <p:cNvSpPr txBox="1"/>
            <p:nvPr/>
          </p:nvSpPr>
          <p:spPr>
            <a:xfrm>
              <a:off x="8761570" y="4099888"/>
              <a:ext cx="2626252" cy="807383"/>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Tell me about Defender incident 20259</a:t>
              </a:r>
            </a:p>
          </p:txBody>
        </p:sp>
        <p:pic>
          <p:nvPicPr>
            <p:cNvPr id="46" name="Picture 45" descr="A colorful logo on a black background&#10;&#10;Description automatically generated">
              <a:extLst>
                <a:ext uri="{FF2B5EF4-FFF2-40B4-BE49-F238E27FC236}">
                  <a16:creationId xmlns:a16="http://schemas.microsoft.com/office/drawing/2014/main" id="{82B6B174-7528-7F57-5DEA-41E2F2AED193}"/>
                </a:ext>
              </a:extLst>
            </p:cNvPr>
            <p:cNvPicPr>
              <a:picLocks noChangeAspect="1"/>
            </p:cNvPicPr>
            <p:nvPr/>
          </p:nvPicPr>
          <p:blipFill>
            <a:blip r:embed="rId3"/>
            <a:stretch>
              <a:fillRect/>
            </a:stretch>
          </p:blipFill>
          <p:spPr>
            <a:xfrm>
              <a:off x="7894876" y="4224045"/>
              <a:ext cx="530196" cy="530196"/>
            </a:xfrm>
            <a:prstGeom prst="rect">
              <a:avLst/>
            </a:prstGeom>
          </p:spPr>
        </p:pic>
      </p:grpSp>
      <p:grpSp>
        <p:nvGrpSpPr>
          <p:cNvPr id="60" name="Group 59">
            <a:extLst>
              <a:ext uri="{FF2B5EF4-FFF2-40B4-BE49-F238E27FC236}">
                <a16:creationId xmlns:a16="http://schemas.microsoft.com/office/drawing/2014/main" id="{422A3153-F382-DE8C-A05D-35D12A3C63B2}"/>
              </a:ext>
            </a:extLst>
          </p:cNvPr>
          <p:cNvGrpSpPr/>
          <p:nvPr/>
        </p:nvGrpSpPr>
        <p:grpSpPr>
          <a:xfrm>
            <a:off x="3531473" y="5533110"/>
            <a:ext cx="5497876" cy="951766"/>
            <a:chOff x="3156823" y="5342610"/>
            <a:chExt cx="5497876" cy="951766"/>
          </a:xfrm>
        </p:grpSpPr>
        <p:sp>
          <p:nvSpPr>
            <p:cNvPr id="80" name="Rectangle: Rounded Corners 27">
              <a:extLst>
                <a:ext uri="{FF2B5EF4-FFF2-40B4-BE49-F238E27FC236}">
                  <a16:creationId xmlns:a16="http://schemas.microsoft.com/office/drawing/2014/main" id="{2EB4E5D9-D037-C647-B948-7C211CD48312}"/>
                </a:ext>
              </a:extLst>
            </p:cNvPr>
            <p:cNvSpPr/>
            <p:nvPr/>
          </p:nvSpPr>
          <p:spPr>
            <a:xfrm>
              <a:off x="3156823" y="5342610"/>
              <a:ext cx="5497876" cy="951766"/>
            </a:xfrm>
            <a:prstGeom prst="roundRect">
              <a:avLst>
                <a:gd name="adj" fmla="val 12183"/>
              </a:avLst>
            </a:prstGeom>
            <a:solidFill>
              <a:srgbClr val="000000">
                <a:alpha val="10196"/>
              </a:srgbClr>
            </a:solidFill>
            <a:ln w="10795" cap="flat" cmpd="sng" algn="ctr">
              <a:solidFill>
                <a:srgbClr val="464B58"/>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81" name="TextBox 80">
              <a:extLst>
                <a:ext uri="{FF2B5EF4-FFF2-40B4-BE49-F238E27FC236}">
                  <a16:creationId xmlns:a16="http://schemas.microsoft.com/office/drawing/2014/main" id="{FE98E096-5DDC-C9F4-AB67-AF12829869FC}"/>
                </a:ext>
              </a:extLst>
            </p:cNvPr>
            <p:cNvSpPr txBox="1"/>
            <p:nvPr/>
          </p:nvSpPr>
          <p:spPr>
            <a:xfrm>
              <a:off x="4241190" y="5413087"/>
              <a:ext cx="4280677" cy="807383"/>
            </a:xfrm>
            <a:prstGeom prst="rect">
              <a:avLst/>
            </a:prstGeom>
            <a:noFill/>
          </p:spPr>
          <p:txBody>
            <a:bodyPr wrap="squar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2060"/>
                  </a:solidFill>
                  <a:effectLst/>
                  <a:uLnTx/>
                  <a:uFillTx/>
                  <a:latin typeface="Segoe UI" panose="020B0502040204020203" pitchFamily="34" charset="0"/>
                  <a:ea typeface="+mn-ea"/>
                  <a:cs typeface="Segoe UI" panose="020B0502040204020203" pitchFamily="34" charset="0"/>
                </a:rPr>
                <a:t>Describe the impact of this policy on users and highlight setting conflicts with existing policy</a:t>
              </a:r>
            </a:p>
          </p:txBody>
        </p:sp>
        <p:pic>
          <p:nvPicPr>
            <p:cNvPr id="47" name="Picture 46" descr="A colorful logo on a black background&#10;&#10;Description automatically generated">
              <a:extLst>
                <a:ext uri="{FF2B5EF4-FFF2-40B4-BE49-F238E27FC236}">
                  <a16:creationId xmlns:a16="http://schemas.microsoft.com/office/drawing/2014/main" id="{F858C845-0EC3-CA98-62A5-64266DC49E97}"/>
                </a:ext>
              </a:extLst>
            </p:cNvPr>
            <p:cNvPicPr>
              <a:picLocks noChangeAspect="1"/>
            </p:cNvPicPr>
            <p:nvPr/>
          </p:nvPicPr>
          <p:blipFill>
            <a:blip r:embed="rId3"/>
            <a:stretch>
              <a:fillRect/>
            </a:stretch>
          </p:blipFill>
          <p:spPr>
            <a:xfrm>
              <a:off x="3466957" y="5539293"/>
              <a:ext cx="530196" cy="530196"/>
            </a:xfrm>
            <a:prstGeom prst="rect">
              <a:avLst/>
            </a:prstGeom>
          </p:spPr>
        </p:pic>
      </p:grpSp>
    </p:spTree>
    <p:extLst>
      <p:ext uri="{BB962C8B-B14F-4D97-AF65-F5344CB8AC3E}">
        <p14:creationId xmlns:p14="http://schemas.microsoft.com/office/powerpoint/2010/main" val="2805483862"/>
      </p:ext>
    </p:extLst>
  </p:cSld>
  <p:clrMapOvr>
    <a:masterClrMapping/>
  </p:clrMapOvr>
  <mc:AlternateContent xmlns:mc="http://schemas.openxmlformats.org/markup-compatibility/2006" xmlns:p14="http://schemas.microsoft.com/office/powerpoint/2010/main">
    <mc:Choice Requires="p14">
      <p:transition p14:dur="10" advClick="0" advTm="14000"/>
    </mc:Choice>
    <mc:Fallback xmlns="">
      <p:transition advClick="0" advTm="1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750"/>
                                        <p:tgtEl>
                                          <p:spTgt spid="54"/>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750"/>
                                        <p:tgtEl>
                                          <p:spTgt spid="55"/>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fade">
                                      <p:cBhvr>
                                        <p:cTn id="23" dur="750"/>
                                        <p:tgtEl>
                                          <p:spTgt spid="56"/>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750"/>
                                        <p:tgtEl>
                                          <p:spTgt spid="57"/>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750"/>
                                        <p:tgtEl>
                                          <p:spTgt spid="58"/>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1A932C3-EE1D-CF43-5BFA-852DE19711C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961299" y="-1276539"/>
            <a:ext cx="7230701" cy="8134539"/>
          </a:xfrm>
          <a:prstGeom prst="rect">
            <a:avLst/>
          </a:prstGeom>
        </p:spPr>
      </p:pic>
      <p:sp>
        <p:nvSpPr>
          <p:cNvPr id="9" name="Title 5">
            <a:extLst>
              <a:ext uri="{FF2B5EF4-FFF2-40B4-BE49-F238E27FC236}">
                <a16:creationId xmlns:a16="http://schemas.microsoft.com/office/drawing/2014/main" id="{CA2578A9-B653-350D-739D-5F61EE2052B6}"/>
              </a:ext>
            </a:extLst>
          </p:cNvPr>
          <p:cNvSpPr txBox="1">
            <a:spLocks/>
          </p:cNvSpPr>
          <p:nvPr/>
        </p:nvSpPr>
        <p:spPr>
          <a:xfrm>
            <a:off x="1092924" y="1853172"/>
            <a:ext cx="2681379" cy="276998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6000" b="0"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2060"/>
                </a:solidFill>
                <a:effectLst/>
                <a:uLnTx/>
                <a:uFillTx/>
                <a:latin typeface="Segoe UI Semibold"/>
                <a:ea typeface="+mn-ea"/>
                <a:cs typeface="Segoe UI" pitchFamily="34" charset="0"/>
              </a:rPr>
              <a:t>Strengthen team expertise to </a:t>
            </a:r>
            <a:r>
              <a:rPr kumimoji="0" lang="en-US" sz="3600" b="0" i="0" u="none" strike="noStrike" kern="1200" cap="none" spc="-50" normalizeH="0" baseline="0" noProof="0" dirty="0">
                <a:ln w="3175">
                  <a:noFill/>
                </a:ln>
                <a:solidFill>
                  <a:srgbClr val="FFB900"/>
                </a:solidFill>
                <a:effectLst/>
                <a:uLnTx/>
                <a:uFillTx/>
                <a:latin typeface="Segoe UI Semibold"/>
                <a:ea typeface="+mn-ea"/>
                <a:cs typeface="Segoe UI" pitchFamily="34" charset="0"/>
              </a:rPr>
              <a:t>focus on what matters</a:t>
            </a:r>
          </a:p>
        </p:txBody>
      </p:sp>
      <p:sp>
        <p:nvSpPr>
          <p:cNvPr id="10" name="TextBox 9">
            <a:extLst>
              <a:ext uri="{FF2B5EF4-FFF2-40B4-BE49-F238E27FC236}">
                <a16:creationId xmlns:a16="http://schemas.microsoft.com/office/drawing/2014/main" id="{851D6B0F-43F1-78E5-4C37-DD248F84DD48}"/>
              </a:ext>
            </a:extLst>
          </p:cNvPr>
          <p:cNvSpPr txBox="1"/>
          <p:nvPr/>
        </p:nvSpPr>
        <p:spPr>
          <a:xfrm>
            <a:off x="6384706" y="1286335"/>
            <a:ext cx="3767077" cy="627864"/>
          </a:xfrm>
          <a:prstGeom prst="rect">
            <a:avLst/>
          </a:prstGeom>
          <a:noFill/>
        </p:spPr>
        <p:txBody>
          <a:bodyPr wrap="square" lIns="0" tIns="0" rIns="0" bIns="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Uplevel junior </a:t>
            </a:r>
          </a:p>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analyst talent </a:t>
            </a:r>
          </a:p>
        </p:txBody>
      </p:sp>
      <p:sp>
        <p:nvSpPr>
          <p:cNvPr id="11" name="TextBox 10">
            <a:extLst>
              <a:ext uri="{FF2B5EF4-FFF2-40B4-BE49-F238E27FC236}">
                <a16:creationId xmlns:a16="http://schemas.microsoft.com/office/drawing/2014/main" id="{E6CE3464-5882-ABCD-09AD-84EC51B85CA1}"/>
              </a:ext>
            </a:extLst>
          </p:cNvPr>
          <p:cNvSpPr txBox="1"/>
          <p:nvPr/>
        </p:nvSpPr>
        <p:spPr>
          <a:xfrm>
            <a:off x="6384706" y="2924235"/>
            <a:ext cx="3767077" cy="627864"/>
          </a:xfrm>
          <a:prstGeom prst="rect">
            <a:avLst/>
          </a:prstGeom>
          <a:noFill/>
        </p:spPr>
        <p:txBody>
          <a:bodyPr wrap="square" lIns="0" tIns="0" rIns="0" bIns="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Reduce experienced analyst fatigue</a:t>
            </a:r>
          </a:p>
        </p:txBody>
      </p:sp>
      <p:sp>
        <p:nvSpPr>
          <p:cNvPr id="12" name="TextBox 11">
            <a:extLst>
              <a:ext uri="{FF2B5EF4-FFF2-40B4-BE49-F238E27FC236}">
                <a16:creationId xmlns:a16="http://schemas.microsoft.com/office/drawing/2014/main" id="{0CE24912-7895-D3D8-7E4A-E9B6DC54CDB9}"/>
              </a:ext>
            </a:extLst>
          </p:cNvPr>
          <p:cNvSpPr txBox="1"/>
          <p:nvPr/>
        </p:nvSpPr>
        <p:spPr>
          <a:xfrm>
            <a:off x="6384706" y="4637342"/>
            <a:ext cx="3767077" cy="627864"/>
          </a:xfrm>
          <a:prstGeom prst="rect">
            <a:avLst/>
          </a:prstGeom>
          <a:noFill/>
        </p:spPr>
        <p:txBody>
          <a:bodyPr wrap="square" lIns="0" tIns="0" rIns="0" bIns="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Build consistency </a:t>
            </a:r>
          </a:p>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rPr>
              <a:t>in operations</a:t>
            </a:r>
          </a:p>
        </p:txBody>
      </p:sp>
      <p:sp>
        <p:nvSpPr>
          <p:cNvPr id="13" name="TextBox 12">
            <a:extLst>
              <a:ext uri="{FF2B5EF4-FFF2-40B4-BE49-F238E27FC236}">
                <a16:creationId xmlns:a16="http://schemas.microsoft.com/office/drawing/2014/main" id="{E8DC21F9-45B3-C2B0-EAB3-75E248C9C845}"/>
              </a:ext>
            </a:extLst>
          </p:cNvPr>
          <p:cNvSpPr txBox="1"/>
          <p:nvPr/>
        </p:nvSpPr>
        <p:spPr>
          <a:xfrm>
            <a:off x="6384705" y="1975889"/>
            <a:ext cx="3767077" cy="646331"/>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Enable less experienced team members to perform tasks normally reserved for mid to expert-level analysts, e.g., KQL data querying</a:t>
            </a:r>
          </a:p>
        </p:txBody>
      </p:sp>
      <p:sp>
        <p:nvSpPr>
          <p:cNvPr id="14" name="TextBox 13">
            <a:extLst>
              <a:ext uri="{FF2B5EF4-FFF2-40B4-BE49-F238E27FC236}">
                <a16:creationId xmlns:a16="http://schemas.microsoft.com/office/drawing/2014/main" id="{AB4E9643-B461-9BBD-B8C3-45A42AE7DA06}"/>
              </a:ext>
            </a:extLst>
          </p:cNvPr>
          <p:cNvSpPr txBox="1"/>
          <p:nvPr/>
        </p:nvSpPr>
        <p:spPr>
          <a:xfrm>
            <a:off x="6384705" y="3635170"/>
            <a:ext cx="3767077" cy="646331"/>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Enable your team with capabilities normally available only to the expert professionals, such as script and malware analysis</a:t>
            </a:r>
          </a:p>
        </p:txBody>
      </p:sp>
      <p:sp>
        <p:nvSpPr>
          <p:cNvPr id="15" name="TextBox 14">
            <a:extLst>
              <a:ext uri="{FF2B5EF4-FFF2-40B4-BE49-F238E27FC236}">
                <a16:creationId xmlns:a16="http://schemas.microsoft.com/office/drawing/2014/main" id="{B8F30181-8832-B536-7AF8-07C6FA5E4F1C}"/>
              </a:ext>
            </a:extLst>
          </p:cNvPr>
          <p:cNvSpPr txBox="1"/>
          <p:nvPr/>
        </p:nvSpPr>
        <p:spPr>
          <a:xfrm>
            <a:off x="6384706" y="5348701"/>
            <a:ext cx="3651350" cy="861774"/>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Segoe UI" panose="020B0502040204020203" pitchFamily="34" charset="0"/>
              </a:rPr>
              <a:t>Get step-by-step guidance on processes such as incident response to ensure thorough response and consistent execution across team members</a:t>
            </a:r>
          </a:p>
        </p:txBody>
      </p:sp>
    </p:spTree>
    <p:extLst>
      <p:ext uri="{BB962C8B-B14F-4D97-AF65-F5344CB8AC3E}">
        <p14:creationId xmlns:p14="http://schemas.microsoft.com/office/powerpoint/2010/main" val="125983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400931"/>
          </a:xfrm>
        </p:spPr>
        <p:txBody>
          <a:bodyPr/>
          <a:lstStyle/>
          <a:p>
            <a:r>
              <a:rPr lang="en-US" dirty="0"/>
              <a:t>What it is</a:t>
            </a:r>
          </a:p>
          <a:p>
            <a:r>
              <a:rPr lang="en-US" dirty="0"/>
              <a:t>Why it Exists</a:t>
            </a:r>
          </a:p>
          <a:p>
            <a:r>
              <a:rPr lang="en-US" dirty="0"/>
              <a:t>How it Works</a:t>
            </a:r>
          </a:p>
          <a:p>
            <a:r>
              <a:rPr lang="en-US" dirty="0"/>
              <a:t>Standalone Experience</a:t>
            </a:r>
          </a:p>
          <a:p>
            <a:r>
              <a:rPr lang="en-US" dirty="0"/>
              <a:t>Embedded Experience</a:t>
            </a:r>
          </a:p>
          <a:p>
            <a:r>
              <a:rPr lang="en-US" dirty="0"/>
              <a:t>Extensibility</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BFE083-6F48-97C6-928D-AC622FDA3FA0}"/>
              </a:ext>
            </a:extLst>
          </p:cNvPr>
          <p:cNvSpPr>
            <a:spLocks noGrp="1"/>
          </p:cNvSpPr>
          <p:nvPr>
            <p:ph type="title" idx="4294967295"/>
          </p:nvPr>
        </p:nvSpPr>
        <p:spPr>
          <a:xfrm>
            <a:off x="588263" y="-603693"/>
            <a:ext cx="11018520" cy="553998"/>
          </a:xfrm>
        </p:spPr>
        <p:txBody>
          <a:bodyPr vert="horz" wrap="square" lIns="0" tIns="0" rIns="0" bIns="0" rtlCol="0" anchor="b">
            <a:spAutoFit/>
          </a:bodyPr>
          <a:lstStyle/>
          <a:p>
            <a:r>
              <a:rPr lang="en-US" dirty="0"/>
              <a:t>Microsoft Logo</a:t>
            </a:r>
          </a:p>
        </p:txBody>
      </p:sp>
      <p:sp>
        <p:nvSpPr>
          <p:cNvPr id="2" name="TextBox 1">
            <a:extLst>
              <a:ext uri="{FF2B5EF4-FFF2-40B4-BE49-F238E27FC236}">
                <a16:creationId xmlns:a16="http://schemas.microsoft.com/office/drawing/2014/main" id="{5C731B62-D18D-1B79-2254-AE6EF45B4F67}"/>
              </a:ext>
            </a:extLst>
          </p:cNvPr>
          <p:cNvSpPr txBox="1"/>
          <p:nvPr/>
        </p:nvSpPr>
        <p:spPr>
          <a:xfrm>
            <a:off x="2554941" y="2057400"/>
            <a:ext cx="6589059" cy="1477328"/>
          </a:xfrm>
          <a:prstGeom prst="rect">
            <a:avLst/>
          </a:prstGeom>
          <a:noFill/>
        </p:spPr>
        <p:txBody>
          <a:bodyPr wrap="square" lIns="0" tIns="0" rIns="0" bIns="0" rtlCol="0">
            <a:spAutoFit/>
          </a:bodyPr>
          <a:lstStyle/>
          <a:p>
            <a:pPr algn="ctr"/>
            <a:r>
              <a:rPr lang="en-US" sz="9600" dirty="0"/>
              <a:t>Q&amp;A</a:t>
            </a:r>
          </a:p>
        </p:txBody>
      </p:sp>
    </p:spTree>
    <p:extLst>
      <p:ext uri="{BB962C8B-B14F-4D97-AF65-F5344CB8AC3E}">
        <p14:creationId xmlns:p14="http://schemas.microsoft.com/office/powerpoint/2010/main" val="39246976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C746-382B-2A05-FBD7-18C76ABB6325}"/>
              </a:ext>
            </a:extLst>
          </p:cNvPr>
          <p:cNvSpPr>
            <a:spLocks noGrp="1"/>
          </p:cNvSpPr>
          <p:nvPr>
            <p:ph type="title"/>
          </p:nvPr>
        </p:nvSpPr>
        <p:spPr/>
        <p:txBody>
          <a:bodyPr/>
          <a:lstStyle/>
          <a:p>
            <a:r>
              <a:rPr lang="en-US" dirty="0"/>
              <a:t>What it is</a:t>
            </a:r>
          </a:p>
        </p:txBody>
      </p:sp>
    </p:spTree>
    <p:extLst>
      <p:ext uri="{BB962C8B-B14F-4D97-AF65-F5344CB8AC3E}">
        <p14:creationId xmlns:p14="http://schemas.microsoft.com/office/powerpoint/2010/main" val="1886936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E7F7E81-53CE-B3A5-8E4A-CBCC34CEF4A3}"/>
              </a:ext>
            </a:extLst>
          </p:cNvPr>
          <p:cNvSpPr>
            <a:spLocks noGrp="1"/>
          </p:cNvSpPr>
          <p:nvPr/>
        </p:nvSpPr>
        <p:spPr>
          <a:xfrm>
            <a:off x="1445200" y="653349"/>
            <a:ext cx="728260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2"/>
                </a:solidFill>
                <a:effectLst/>
                <a:uLnTx/>
                <a:uFillTx/>
                <a:latin typeface="Segoe UI Semibold" panose="020B0702040204020203" pitchFamily="34" charset="0"/>
                <a:ea typeface="+mn-ea"/>
                <a:cs typeface="Segoe UI Semibold" panose="020B0702040204020203" pitchFamily="34" charset="0"/>
              </a:rPr>
              <a:t>Microsoft Copilot for Security </a:t>
            </a:r>
          </a:p>
        </p:txBody>
      </p:sp>
      <p:pic>
        <p:nvPicPr>
          <p:cNvPr id="3" name="Graphic 2">
            <a:extLst>
              <a:ext uri="{FF2B5EF4-FFF2-40B4-BE49-F238E27FC236}">
                <a16:creationId xmlns:a16="http://schemas.microsoft.com/office/drawing/2014/main" id="{BCBFF022-1A5E-B735-4E00-D192F450B8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1835" y="2071152"/>
            <a:ext cx="5772490" cy="5100351"/>
          </a:xfrm>
          <a:prstGeom prst="rect">
            <a:avLst/>
          </a:prstGeom>
        </p:spPr>
      </p:pic>
      <p:sp useBgFill="1">
        <p:nvSpPr>
          <p:cNvPr id="4" name="Oval 3">
            <a:extLst>
              <a:ext uri="{FF2B5EF4-FFF2-40B4-BE49-F238E27FC236}">
                <a16:creationId xmlns:a16="http://schemas.microsoft.com/office/drawing/2014/main" id="{046B5013-5D6D-86A2-66F8-8218AB2238FE}"/>
              </a:ext>
            </a:extLst>
          </p:cNvPr>
          <p:cNvSpPr/>
          <p:nvPr/>
        </p:nvSpPr>
        <p:spPr bwMode="auto">
          <a:xfrm>
            <a:off x="8696751" y="2892109"/>
            <a:ext cx="914789" cy="914789"/>
          </a:xfrm>
          <a:prstGeom prst="ellipse">
            <a:avLst/>
          </a:prstGeom>
          <a:ln w="28575" cap="rnd">
            <a:solidFill>
              <a:srgbClr val="0078D4">
                <a:lumMod val="60000"/>
                <a:lumOff val="40000"/>
                <a:alpha val="50000"/>
              </a:srgbClr>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tx2"/>
                </a:solidFill>
                <a:effectLst/>
                <a:uLnTx/>
                <a:uFillTx/>
                <a:latin typeface="Segoe UI Semibold"/>
                <a:ea typeface="+mn-ea"/>
                <a:cs typeface="Segoe UI" pitchFamily="34" charset="0"/>
              </a:rPr>
              <a:t>Product integrations &amp; telemetry</a:t>
            </a:r>
          </a:p>
        </p:txBody>
      </p:sp>
      <p:sp>
        <p:nvSpPr>
          <p:cNvPr id="5" name="Oval 4">
            <a:extLst>
              <a:ext uri="{FF2B5EF4-FFF2-40B4-BE49-F238E27FC236}">
                <a16:creationId xmlns:a16="http://schemas.microsoft.com/office/drawing/2014/main" id="{D6439566-857E-027E-B704-D37590E53496}"/>
              </a:ext>
            </a:extLst>
          </p:cNvPr>
          <p:cNvSpPr/>
          <p:nvPr/>
        </p:nvSpPr>
        <p:spPr bwMode="auto">
          <a:xfrm>
            <a:off x="9571800" y="1420101"/>
            <a:ext cx="1110527" cy="1106503"/>
          </a:xfrm>
          <a:prstGeom prst="ellipse">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000000"/>
                    </a:gs>
                    <a:gs pos="100000">
                      <a:srgbClr val="243A5E"/>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rPr>
              <a:t>Machine learning</a:t>
            </a:r>
          </a:p>
        </p:txBody>
      </p:sp>
      <p:sp useBgFill="1">
        <p:nvSpPr>
          <p:cNvPr id="6" name="Oval 5">
            <a:extLst>
              <a:ext uri="{FF2B5EF4-FFF2-40B4-BE49-F238E27FC236}">
                <a16:creationId xmlns:a16="http://schemas.microsoft.com/office/drawing/2014/main" id="{AFF413B4-57D9-7B91-6C84-B22F829402CE}"/>
              </a:ext>
            </a:extLst>
          </p:cNvPr>
          <p:cNvSpPr/>
          <p:nvPr/>
        </p:nvSpPr>
        <p:spPr bwMode="auto">
          <a:xfrm>
            <a:off x="7797988" y="1802737"/>
            <a:ext cx="1050648" cy="1050649"/>
          </a:xfrm>
          <a:prstGeom prst="ellipse">
            <a:avLst/>
          </a:prstGeom>
          <a:ln w="28575" cap="rnd">
            <a:solidFill>
              <a:srgbClr val="0078D4">
                <a:lumMod val="60000"/>
                <a:lumOff val="40000"/>
                <a:alpha val="50000"/>
              </a:srgbClr>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tx2"/>
                </a:solidFill>
                <a:effectLst/>
                <a:uLnTx/>
                <a:uFillTx/>
                <a:latin typeface="Segoe UI Semibold"/>
                <a:ea typeface="+mn-ea"/>
                <a:cs typeface="Segoe UI" pitchFamily="34" charset="0"/>
              </a:rPr>
              <a:t>Threat intelligence</a:t>
            </a:r>
          </a:p>
        </p:txBody>
      </p:sp>
      <p:sp useBgFill="1">
        <p:nvSpPr>
          <p:cNvPr id="7" name="Oval 6">
            <a:extLst>
              <a:ext uri="{FF2B5EF4-FFF2-40B4-BE49-F238E27FC236}">
                <a16:creationId xmlns:a16="http://schemas.microsoft.com/office/drawing/2014/main" id="{E0CE217C-F1C3-EF08-3C8B-7908D53554A9}"/>
              </a:ext>
            </a:extLst>
          </p:cNvPr>
          <p:cNvSpPr/>
          <p:nvPr/>
        </p:nvSpPr>
        <p:spPr bwMode="auto">
          <a:xfrm>
            <a:off x="6345102" y="4915210"/>
            <a:ext cx="1005399" cy="1005398"/>
          </a:xfrm>
          <a:prstGeom prst="ellipse">
            <a:avLst/>
          </a:prstGeom>
          <a:ln w="28575" cap="rnd">
            <a:solidFill>
              <a:srgbClr val="0078D4">
                <a:lumMod val="60000"/>
                <a:lumOff val="40000"/>
                <a:alpha val="50000"/>
              </a:srgbClr>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a:ea typeface="+mn-ea"/>
                <a:cs typeface="Segoe UI" pitchFamily="34" charset="0"/>
              </a:rPr>
              <a:t>Skills</a:t>
            </a:r>
          </a:p>
        </p:txBody>
      </p:sp>
      <p:sp useBgFill="1">
        <p:nvSpPr>
          <p:cNvPr id="8" name="Oval 7">
            <a:extLst>
              <a:ext uri="{FF2B5EF4-FFF2-40B4-BE49-F238E27FC236}">
                <a16:creationId xmlns:a16="http://schemas.microsoft.com/office/drawing/2014/main" id="{4AFB5D5C-F549-DB8E-338A-2A195DAD017C}"/>
              </a:ext>
            </a:extLst>
          </p:cNvPr>
          <p:cNvSpPr/>
          <p:nvPr/>
        </p:nvSpPr>
        <p:spPr bwMode="auto">
          <a:xfrm>
            <a:off x="8737899" y="4954031"/>
            <a:ext cx="834476" cy="834477"/>
          </a:xfrm>
          <a:prstGeom prst="ellipse">
            <a:avLst/>
          </a:prstGeom>
          <a:ln w="28575" cap="rnd">
            <a:solidFill>
              <a:srgbClr val="0078D4">
                <a:lumMod val="60000"/>
                <a:lumOff val="40000"/>
                <a:alpha val="50000"/>
              </a:srgbClr>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tx2"/>
                </a:solidFill>
                <a:effectLst/>
                <a:uLnTx/>
                <a:uFillTx/>
                <a:latin typeface="Segoe UI Semibold"/>
                <a:ea typeface="+mn-ea"/>
                <a:cs typeface="Segoe UI" pitchFamily="34" charset="0"/>
              </a:rPr>
              <a:t>Product knowledge</a:t>
            </a:r>
          </a:p>
        </p:txBody>
      </p:sp>
      <p:sp useBgFill="1">
        <p:nvSpPr>
          <p:cNvPr id="9" name="Oval 8">
            <a:extLst>
              <a:ext uri="{FF2B5EF4-FFF2-40B4-BE49-F238E27FC236}">
                <a16:creationId xmlns:a16="http://schemas.microsoft.com/office/drawing/2014/main" id="{79C57079-9010-BD75-6B6B-DB9655BB09E5}"/>
              </a:ext>
            </a:extLst>
          </p:cNvPr>
          <p:cNvSpPr/>
          <p:nvPr/>
        </p:nvSpPr>
        <p:spPr bwMode="auto">
          <a:xfrm>
            <a:off x="6234221" y="2892109"/>
            <a:ext cx="1005399" cy="1005398"/>
          </a:xfrm>
          <a:prstGeom prst="ellipse">
            <a:avLst/>
          </a:prstGeom>
          <a:ln w="28575" cap="rnd">
            <a:solidFill>
              <a:srgbClr val="0078D4">
                <a:lumMod val="60000"/>
                <a:lumOff val="40000"/>
                <a:alpha val="50000"/>
              </a:srgbClr>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a:ea typeface="+mn-ea"/>
                <a:cs typeface="Segoe UI" pitchFamily="34" charset="0"/>
              </a:rPr>
              <a:t>Data</a:t>
            </a:r>
          </a:p>
        </p:txBody>
      </p:sp>
      <p:sp useBgFill="1">
        <p:nvSpPr>
          <p:cNvPr id="10" name="Oval 9">
            <a:extLst>
              <a:ext uri="{FF2B5EF4-FFF2-40B4-BE49-F238E27FC236}">
                <a16:creationId xmlns:a16="http://schemas.microsoft.com/office/drawing/2014/main" id="{5A17DACF-FF8F-749C-26E4-B17E3A5FFF7E}"/>
              </a:ext>
            </a:extLst>
          </p:cNvPr>
          <p:cNvSpPr/>
          <p:nvPr/>
        </p:nvSpPr>
        <p:spPr bwMode="auto">
          <a:xfrm>
            <a:off x="9926236" y="4091505"/>
            <a:ext cx="1063496" cy="1059643"/>
          </a:xfrm>
          <a:prstGeom prst="ellipse">
            <a:avLst/>
          </a:prstGeom>
          <a:ln w="28575" cap="rnd">
            <a:solidFill>
              <a:srgbClr val="0078D4">
                <a:lumMod val="60000"/>
                <a:lumOff val="40000"/>
                <a:alpha val="50000"/>
              </a:srgbClr>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a:ea typeface="+mn-ea"/>
                <a:cs typeface="Segoe UI" pitchFamily="34" charset="0"/>
              </a:rPr>
              <a:t>Best</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a:ea typeface="+mn-ea"/>
                <a:cs typeface="Segoe UI" pitchFamily="34" charset="0"/>
              </a:rPr>
              <a:t>practices</a:t>
            </a:r>
          </a:p>
        </p:txBody>
      </p:sp>
      <p:grpSp>
        <p:nvGrpSpPr>
          <p:cNvPr id="11" name="Group 10">
            <a:extLst>
              <a:ext uri="{FF2B5EF4-FFF2-40B4-BE49-F238E27FC236}">
                <a16:creationId xmlns:a16="http://schemas.microsoft.com/office/drawing/2014/main" id="{64A1D1B5-E2E8-1909-4FF9-9CD94D6538BC}"/>
              </a:ext>
            </a:extLst>
          </p:cNvPr>
          <p:cNvGrpSpPr/>
          <p:nvPr/>
        </p:nvGrpSpPr>
        <p:grpSpPr>
          <a:xfrm>
            <a:off x="1094538" y="1484639"/>
            <a:ext cx="4804140" cy="2401657"/>
            <a:chOff x="4360263" y="1484639"/>
            <a:chExt cx="4804140" cy="2401657"/>
          </a:xfrm>
        </p:grpSpPr>
        <p:sp>
          <p:nvSpPr>
            <p:cNvPr id="12" name="Text Placeholder 5">
              <a:extLst>
                <a:ext uri="{FF2B5EF4-FFF2-40B4-BE49-F238E27FC236}">
                  <a16:creationId xmlns:a16="http://schemas.microsoft.com/office/drawing/2014/main" id="{24FE892A-050C-3733-AA1F-0CC15D58F368}"/>
                </a:ext>
              </a:extLst>
            </p:cNvPr>
            <p:cNvSpPr txBox="1">
              <a:spLocks/>
            </p:cNvSpPr>
            <p:nvPr/>
          </p:nvSpPr>
          <p:spPr>
            <a:xfrm>
              <a:off x="4629757" y="1484639"/>
              <a:ext cx="4534646" cy="12311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51304" rtl="0" eaLnBrk="1" fontAlgn="auto" latinLnBrk="0" hangingPunct="1">
                <a:lnSpc>
                  <a:spcPct val="90000"/>
                </a:lnSpc>
                <a:spcBef>
                  <a:spcPts val="1000"/>
                </a:spcBef>
                <a:spcAft>
                  <a:spcPts val="1200"/>
                </a:spcAft>
                <a:buClrTx/>
                <a:buSzTx/>
                <a:buFont typeface="Arial" panose="020B0604020202020204" pitchFamily="34" charset="0"/>
                <a:buNone/>
                <a:tabLst/>
                <a:defRPr/>
              </a:pPr>
              <a:r>
                <a:rPr kumimoji="0" lang="en-US" sz="2000" b="0" i="0" u="none" strike="noStrike" kern="1200" cap="none" spc="-50" normalizeH="0" baseline="0" noProof="0" dirty="0">
                  <a:ln w="3175">
                    <a:noFill/>
                  </a:ln>
                  <a:solidFill>
                    <a:schemeClr val="tx2"/>
                  </a:solidFill>
                  <a:effectLst/>
                  <a:uLnTx/>
                  <a:uFillTx/>
                  <a:latin typeface="Segoe UI" panose="020B0502040204020203" pitchFamily="34" charset="0"/>
                  <a:ea typeface="+mn-ea"/>
                  <a:cs typeface="Segoe UI" panose="020B0502040204020203" pitchFamily="34" charset="0"/>
                </a:rPr>
                <a:t>The first generative AI security product that empowers security and IT teams to protect at the speed and scale of AI</a:t>
              </a:r>
            </a:p>
          </p:txBody>
        </p:sp>
        <p:grpSp>
          <p:nvGrpSpPr>
            <p:cNvPr id="13" name="Group 12">
              <a:extLst>
                <a:ext uri="{FF2B5EF4-FFF2-40B4-BE49-F238E27FC236}">
                  <a16:creationId xmlns:a16="http://schemas.microsoft.com/office/drawing/2014/main" id="{8F2E5D67-82EB-EF8C-7D7A-DA91AC2266D8}"/>
                </a:ext>
                <a:ext uri="{C183D7F6-B498-43B3-948B-1728B52AA6E4}">
                  <adec:decorative xmlns:adec="http://schemas.microsoft.com/office/drawing/2017/decorative" val="1"/>
                </a:ext>
              </a:extLst>
            </p:cNvPr>
            <p:cNvGrpSpPr/>
            <p:nvPr/>
          </p:nvGrpSpPr>
          <p:grpSpPr>
            <a:xfrm>
              <a:off x="4360263" y="2993037"/>
              <a:ext cx="1388173" cy="893259"/>
              <a:chOff x="1868589" y="4574406"/>
              <a:chExt cx="2561843" cy="1648493"/>
            </a:xfrm>
            <a:gradFill>
              <a:gsLst>
                <a:gs pos="0">
                  <a:srgbClr val="243A5E"/>
                </a:gs>
                <a:gs pos="99000">
                  <a:srgbClr val="0078D4"/>
                </a:gs>
              </a:gsLst>
              <a:lin ang="5400000" scaled="1"/>
            </a:gradFill>
          </p:grpSpPr>
          <p:sp>
            <p:nvSpPr>
              <p:cNvPr id="14" name="Freeform 33">
                <a:extLst>
                  <a:ext uri="{FF2B5EF4-FFF2-40B4-BE49-F238E27FC236}">
                    <a16:creationId xmlns:a16="http://schemas.microsoft.com/office/drawing/2014/main" id="{64EDF7C9-6855-376F-A80C-3C5C1F7D1A0D}"/>
                  </a:ext>
                </a:extLst>
              </p:cNvPr>
              <p:cNvSpPr/>
              <p:nvPr/>
            </p:nvSpPr>
            <p:spPr bwMode="auto">
              <a:xfrm rot="18900000">
                <a:off x="2781937" y="4574406"/>
                <a:ext cx="1648495"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w="10795" cap="flat" cmpd="sng" algn="ctr">
                <a:noFill/>
                <a:prstDash val="solid"/>
                <a:headEnd type="none" w="med" len="med"/>
                <a:tailEnd type="none" w="med" len="med"/>
              </a:ln>
              <a:effectLst>
                <a:outerShdw blurRad="254000" dist="50800" dir="2700000" algn="ctr" rotWithShape="0">
                  <a:prstClr val="black">
                    <a:alpha val="25000"/>
                  </a:prstClr>
                </a:outerShdw>
              </a:effectLst>
            </p:spPr>
            <p:txBody>
              <a:bodyPr vert="horz" wrap="square" lIns="134445" tIns="134445" rIns="134445" bIns="46609" numCol="1" rtlCol="0" anchor="ctr" anchorCtr="0" compatLnSpc="1">
                <a:prstTxWarp prst="textNoShape">
                  <a:avLst/>
                </a:prstTxWarp>
              </a:bodyPr>
              <a:lstStyle/>
              <a:p>
                <a:pPr marL="0" marR="0" lvl="0" indent="0" algn="ctr" defTabSz="914192" rtl="0" eaLnBrk="1" fontAlgn="auto" latinLnBrk="0" hangingPunct="1">
                  <a:lnSpc>
                    <a:spcPct val="100000"/>
                  </a:lnSpc>
                  <a:spcBef>
                    <a:spcPct val="0"/>
                  </a:spcBef>
                  <a:spcAft>
                    <a:spcPts val="588"/>
                  </a:spcAft>
                  <a:buClrTx/>
                  <a:buSzTx/>
                  <a:buFontTx/>
                  <a:buNone/>
                  <a:tabLst/>
                  <a:defRPr/>
                </a:pPr>
                <a:endParaRPr kumimoji="0" lang="en-US" sz="1175" b="0" i="0" u="none" strike="noStrike" kern="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sp>
            <p:nvSpPr>
              <p:cNvPr id="15" name="Freeform 47">
                <a:extLst>
                  <a:ext uri="{FF2B5EF4-FFF2-40B4-BE49-F238E27FC236}">
                    <a16:creationId xmlns:a16="http://schemas.microsoft.com/office/drawing/2014/main" id="{41C54EFA-3A32-3514-57FA-17A14C25B561}"/>
                  </a:ext>
                </a:extLst>
              </p:cNvPr>
              <p:cNvSpPr/>
              <p:nvPr/>
            </p:nvSpPr>
            <p:spPr bwMode="auto">
              <a:xfrm rot="18900000">
                <a:off x="1868589" y="4574406"/>
                <a:ext cx="1648495" cy="1648493"/>
              </a:xfrm>
              <a:custGeom>
                <a:avLst/>
                <a:gdLst>
                  <a:gd name="connsiteX0" fmla="*/ 1592338 w 1648494"/>
                  <a:gd name="connsiteY0" fmla="*/ 56156 h 1648493"/>
                  <a:gd name="connsiteX1" fmla="*/ 1648494 w 1648494"/>
                  <a:gd name="connsiteY1" fmla="*/ 191729 h 1648493"/>
                  <a:gd name="connsiteX2" fmla="*/ 1648494 w 1648494"/>
                  <a:gd name="connsiteY2" fmla="*/ 1452716 h 1648493"/>
                  <a:gd name="connsiteX3" fmla="*/ 1592338 w 1648494"/>
                  <a:gd name="connsiteY3" fmla="*/ 1588289 h 1648493"/>
                  <a:gd name="connsiteX4" fmla="*/ 1589920 w 1648494"/>
                  <a:gd name="connsiteY4" fmla="*/ 1589919 h 1648493"/>
                  <a:gd name="connsiteX5" fmla="*/ 1588289 w 1648494"/>
                  <a:gd name="connsiteY5" fmla="*/ 1592338 h 1648493"/>
                  <a:gd name="connsiteX6" fmla="*/ 1452717 w 1648494"/>
                  <a:gd name="connsiteY6" fmla="*/ 1648493 h 1648493"/>
                  <a:gd name="connsiteX7" fmla="*/ 191729 w 1648494"/>
                  <a:gd name="connsiteY7" fmla="*/ 1648493 h 1648493"/>
                  <a:gd name="connsiteX8" fmla="*/ 0 w 1648494"/>
                  <a:gd name="connsiteY8" fmla="*/ 1456764 h 1648493"/>
                  <a:gd name="connsiteX9" fmla="*/ 191729 w 1648494"/>
                  <a:gd name="connsiteY9" fmla="*/ 1265036 h 1648493"/>
                  <a:gd name="connsiteX10" fmla="*/ 1265036 w 1648494"/>
                  <a:gd name="connsiteY10" fmla="*/ 1265036 h 1648493"/>
                  <a:gd name="connsiteX11" fmla="*/ 1265036 w 1648494"/>
                  <a:gd name="connsiteY11" fmla="*/ 191729 h 1648493"/>
                  <a:gd name="connsiteX12" fmla="*/ 1456765 w 1648494"/>
                  <a:gd name="connsiteY12" fmla="*/ 0 h 1648493"/>
                  <a:gd name="connsiteX13" fmla="*/ 1592338 w 1648494"/>
                  <a:gd name="connsiteY13" fmla="*/ 56156 h 164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48494" h="1648493">
                    <a:moveTo>
                      <a:pt x="1592338" y="56156"/>
                    </a:moveTo>
                    <a:cubicBezTo>
                      <a:pt x="1627034" y="90852"/>
                      <a:pt x="1648494" y="138785"/>
                      <a:pt x="1648494" y="191729"/>
                    </a:cubicBezTo>
                    <a:lnTo>
                      <a:pt x="1648494" y="1452716"/>
                    </a:lnTo>
                    <a:cubicBezTo>
                      <a:pt x="1648494" y="1505661"/>
                      <a:pt x="1627034" y="1553593"/>
                      <a:pt x="1592338" y="1588289"/>
                    </a:cubicBezTo>
                    <a:lnTo>
                      <a:pt x="1589920" y="1589919"/>
                    </a:lnTo>
                    <a:lnTo>
                      <a:pt x="1588289" y="1592338"/>
                    </a:lnTo>
                    <a:cubicBezTo>
                      <a:pt x="1553593" y="1627034"/>
                      <a:pt x="1505661" y="1648493"/>
                      <a:pt x="1452717" y="1648493"/>
                    </a:cubicBezTo>
                    <a:lnTo>
                      <a:pt x="191729" y="1648493"/>
                    </a:lnTo>
                    <a:cubicBezTo>
                      <a:pt x="85840" y="1648494"/>
                      <a:pt x="0" y="1562654"/>
                      <a:pt x="0" y="1456764"/>
                    </a:cubicBezTo>
                    <a:cubicBezTo>
                      <a:pt x="0" y="1350876"/>
                      <a:pt x="85841" y="1265035"/>
                      <a:pt x="191729" y="1265036"/>
                    </a:cubicBezTo>
                    <a:lnTo>
                      <a:pt x="1265036" y="1265036"/>
                    </a:lnTo>
                    <a:lnTo>
                      <a:pt x="1265036" y="191729"/>
                    </a:lnTo>
                    <a:cubicBezTo>
                      <a:pt x="1265036" y="85840"/>
                      <a:pt x="1350876" y="0"/>
                      <a:pt x="1456765" y="0"/>
                    </a:cubicBezTo>
                    <a:cubicBezTo>
                      <a:pt x="1509710" y="0"/>
                      <a:pt x="1557642" y="21460"/>
                      <a:pt x="1592338" y="56156"/>
                    </a:cubicBezTo>
                    <a:close/>
                  </a:path>
                </a:pathLst>
              </a:custGeom>
              <a:grpFill/>
              <a:ln w="10795" cap="flat" cmpd="sng" algn="ctr">
                <a:noFill/>
                <a:prstDash val="solid"/>
                <a:headEnd type="none" w="med" len="med"/>
                <a:tailEnd type="none" w="med" len="med"/>
              </a:ln>
              <a:effectLst>
                <a:outerShdw blurRad="254000" dist="50800" dir="2700000" algn="ctr" rotWithShape="0">
                  <a:prstClr val="black">
                    <a:alpha val="25000"/>
                  </a:prstClr>
                </a:outerShdw>
              </a:effectLst>
            </p:spPr>
            <p:txBody>
              <a:bodyPr vert="horz" wrap="square" lIns="134445" tIns="134445" rIns="134445" bIns="46609" numCol="1" rtlCol="0" anchor="ctr" anchorCtr="0" compatLnSpc="1">
                <a:prstTxWarp prst="textNoShape">
                  <a:avLst/>
                </a:prstTxWarp>
              </a:bodyPr>
              <a:lstStyle/>
              <a:p>
                <a:pPr marL="0" marR="0" lvl="0" indent="0" algn="ctr" defTabSz="914192" rtl="0" eaLnBrk="1" fontAlgn="auto" latinLnBrk="0" hangingPunct="1">
                  <a:lnSpc>
                    <a:spcPct val="100000"/>
                  </a:lnSpc>
                  <a:spcBef>
                    <a:spcPct val="0"/>
                  </a:spcBef>
                  <a:spcAft>
                    <a:spcPts val="588"/>
                  </a:spcAft>
                  <a:buClrTx/>
                  <a:buSzTx/>
                  <a:buFontTx/>
                  <a:buNone/>
                  <a:tabLst/>
                  <a:defRPr/>
                </a:pPr>
                <a:endParaRPr kumimoji="0" lang="en-US" sz="1175" b="0" i="0" u="none" strike="noStrike" kern="0" cap="none" spc="0" normalizeH="0" baseline="0" noProof="0">
                  <a:ln w="3175">
                    <a:noFill/>
                  </a:ln>
                  <a:gradFill>
                    <a:gsLst>
                      <a:gs pos="0">
                        <a:srgbClr val="6C6E6C"/>
                      </a:gs>
                      <a:gs pos="100000">
                        <a:srgbClr val="6C6E6C"/>
                      </a:gs>
                    </a:gsLst>
                    <a:lin ang="5400000" scaled="0"/>
                  </a:gradFill>
                  <a:effectLst/>
                  <a:uLnTx/>
                  <a:uFillTx/>
                  <a:latin typeface="Segoe UI Semibold"/>
                  <a:ea typeface="+mn-ea"/>
                  <a:cs typeface="Segoe UI Semilight" panose="020B0402040204020203" pitchFamily="34" charset="0"/>
                </a:endParaRPr>
              </a:p>
            </p:txBody>
          </p:sp>
        </p:grpSp>
      </p:grpSp>
    </p:spTree>
    <p:extLst>
      <p:ext uri="{BB962C8B-B14F-4D97-AF65-F5344CB8AC3E}">
        <p14:creationId xmlns:p14="http://schemas.microsoft.com/office/powerpoint/2010/main" val="25203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D0A3AD-0B40-76F1-C695-16E90A2C687B}"/>
              </a:ext>
            </a:extLst>
          </p:cNvPr>
          <p:cNvSpPr/>
          <p:nvPr/>
        </p:nvSpPr>
        <p:spPr>
          <a:xfrm>
            <a:off x="512767" y="1171577"/>
            <a:ext cx="6624736" cy="4704523"/>
          </a:xfrm>
          <a:prstGeom prst="rect">
            <a:avLst/>
          </a:prstGeom>
          <a:solidFill>
            <a:schemeClr val="tx1">
              <a:lumMod val="85000"/>
              <a:lumOff val="15000"/>
            </a:schemeClr>
          </a:solidFill>
        </p:spPr>
        <p:style>
          <a:lnRef idx="1">
            <a:schemeClr val="dk1"/>
          </a:lnRef>
          <a:fillRef idx="3">
            <a:schemeClr val="dk1"/>
          </a:fillRef>
          <a:effectRef idx="2">
            <a:schemeClr val="dk1"/>
          </a:effectRef>
          <a:fontRef idx="minor">
            <a:schemeClr val="lt1"/>
          </a:fontRef>
        </p:style>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8" name="TextBox 7">
            <a:extLst>
              <a:ext uri="{FF2B5EF4-FFF2-40B4-BE49-F238E27FC236}">
                <a16:creationId xmlns:a16="http://schemas.microsoft.com/office/drawing/2014/main" id="{4BF816C2-7ED1-F23B-8B3C-CCAF6FB029F2}"/>
              </a:ext>
            </a:extLst>
          </p:cNvPr>
          <p:cNvSpPr txBox="1"/>
          <p:nvPr/>
        </p:nvSpPr>
        <p:spPr>
          <a:xfrm>
            <a:off x="7632171" y="1796819"/>
            <a:ext cx="3264363" cy="2133917"/>
          </a:xfrm>
          <a:prstGeom prst="rect">
            <a:avLst/>
          </a:prstGeom>
          <a:noFill/>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chemeClr val="tx2"/>
                </a:solidFill>
                <a:effectLst/>
                <a:uLnTx/>
                <a:uFillTx/>
                <a:latin typeface="Aptos" panose="02110004020202020204"/>
                <a:ea typeface="+mn-ea"/>
                <a:cs typeface="+mn-cs"/>
              </a:rPr>
              <a:t>From: </a:t>
            </a:r>
            <a:r>
              <a:rPr kumimoji="0" lang="en-US" sz="1867" b="0" i="1" u="none" strike="noStrike" kern="1200" cap="none" spc="0" normalizeH="0" baseline="0" noProof="0" dirty="0">
                <a:ln>
                  <a:noFill/>
                </a:ln>
                <a:solidFill>
                  <a:srgbClr val="1F90EA"/>
                </a:solidFill>
                <a:effectLst/>
                <a:uLnTx/>
                <a:uFillTx/>
                <a:latin typeface="Aptos" panose="02110004020202020204"/>
                <a:ea typeface="+mn-ea"/>
                <a:cs typeface="+mn-cs"/>
              </a:rPr>
              <a:t>Copilot for Security is not an oxymoron – it's a potential game-changer for security-starved businesses</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67" b="1" i="0" u="none" strike="noStrike" kern="1200" cap="none" spc="0" normalizeH="0" baseline="0" noProof="0" dirty="0">
              <a:ln>
                <a:noFill/>
              </a:ln>
              <a:solidFill>
                <a:prstClr val="white"/>
              </a:solidFill>
              <a:effectLst/>
              <a:uLnTx/>
              <a:uFillTx/>
              <a:latin typeface="Aptos" panose="02110004020202020204"/>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chemeClr val="tx2"/>
                </a:solidFill>
                <a:effectLst/>
                <a:uLnTx/>
                <a:uFillTx/>
                <a:latin typeface="Aptos" panose="02110004020202020204"/>
                <a:ea typeface="+mn-ea"/>
                <a:cs typeface="+mn-cs"/>
              </a:rPr>
              <a:t>Story by: </a:t>
            </a:r>
            <a:r>
              <a:rPr kumimoji="0" lang="en-US" sz="1867" b="0" i="1" u="none" strike="noStrike" kern="1200" cap="none" spc="0" normalizeH="0" baseline="0" noProof="0" dirty="0">
                <a:ln>
                  <a:noFill/>
                </a:ln>
                <a:solidFill>
                  <a:srgbClr val="1F90EA"/>
                </a:solidFill>
                <a:effectLst/>
                <a:uLnTx/>
                <a:uFillTx/>
                <a:latin typeface="Aptos" panose="02110004020202020204"/>
                <a:ea typeface="+mn-ea"/>
                <a:cs typeface="+mn-cs"/>
              </a:rPr>
              <a:t>Lance </a:t>
            </a:r>
            <a:r>
              <a:rPr kumimoji="0" lang="en-US" sz="1867" b="0" i="1" u="none" strike="noStrike" kern="1200" cap="none" spc="0" normalizeH="0" baseline="0" noProof="0" dirty="0" err="1">
                <a:ln>
                  <a:noFill/>
                </a:ln>
                <a:solidFill>
                  <a:srgbClr val="1F90EA"/>
                </a:solidFill>
                <a:effectLst/>
                <a:uLnTx/>
                <a:uFillTx/>
                <a:latin typeface="Aptos" panose="02110004020202020204"/>
                <a:ea typeface="+mn-ea"/>
                <a:cs typeface="+mn-cs"/>
              </a:rPr>
              <a:t>Ulanoff</a:t>
            </a:r>
            <a:r>
              <a:rPr kumimoji="0" lang="en-US" sz="1867" b="0" i="1" u="none" strike="noStrike" kern="1200" cap="none" spc="0" normalizeH="0" baseline="0" noProof="0" dirty="0">
                <a:ln>
                  <a:noFill/>
                </a:ln>
                <a:solidFill>
                  <a:srgbClr val="1F90EA"/>
                </a:solidFill>
                <a:effectLst/>
                <a:uLnTx/>
                <a:uFillTx/>
                <a:latin typeface="Aptos" panose="02110004020202020204"/>
                <a:ea typeface="+mn-ea"/>
                <a:cs typeface="+mn-cs"/>
              </a:rPr>
              <a:t> </a:t>
            </a:r>
            <a:r>
              <a:rPr kumimoji="0" lang="en-US" sz="1867" b="0" i="1" u="none" strike="noStrike" kern="1200" cap="none" spc="0" normalizeH="0" baseline="0" noProof="0" dirty="0">
                <a:ln>
                  <a:noFill/>
                </a:ln>
                <a:solidFill>
                  <a:prstClr val="white"/>
                </a:solidFill>
                <a:effectLst/>
                <a:uLnTx/>
                <a:uFillTx/>
                <a:latin typeface="Aptos" panose="02110004020202020204"/>
                <a:ea typeface="+mn-ea"/>
                <a:cs typeface="+mn-cs"/>
              </a:rPr>
              <a:t>- </a:t>
            </a:r>
            <a:r>
              <a:rPr kumimoji="0" lang="en-US" sz="1867" b="0" i="1" u="none" strike="noStrike" kern="1200" cap="none" spc="0" normalizeH="0" baseline="0" noProof="0" dirty="0">
                <a:ln>
                  <a:noFill/>
                </a:ln>
                <a:solidFill>
                  <a:schemeClr val="tx2"/>
                </a:solidFill>
                <a:effectLst/>
                <a:uLnTx/>
                <a:uFillTx/>
                <a:latin typeface="Aptos" panose="02110004020202020204"/>
                <a:ea typeface="+mn-ea"/>
                <a:cs typeface="+mn-cs"/>
              </a:rPr>
              <a:t>TechRadar</a:t>
            </a:r>
          </a:p>
        </p:txBody>
      </p:sp>
      <p:sp>
        <p:nvSpPr>
          <p:cNvPr id="9" name="TextBox 8">
            <a:extLst>
              <a:ext uri="{FF2B5EF4-FFF2-40B4-BE49-F238E27FC236}">
                <a16:creationId xmlns:a16="http://schemas.microsoft.com/office/drawing/2014/main" id="{B7BDE13B-52D3-EA62-3108-69CA43213B35}"/>
              </a:ext>
            </a:extLst>
          </p:cNvPr>
          <p:cNvSpPr txBox="1"/>
          <p:nvPr/>
        </p:nvSpPr>
        <p:spPr>
          <a:xfrm>
            <a:off x="1679509" y="1988840"/>
            <a:ext cx="5568619" cy="3456384"/>
          </a:xfrm>
          <a:prstGeom prst="rect">
            <a:avLst/>
          </a:prstGeom>
          <a:noFill/>
        </p:spPr>
        <p:txBody>
          <a:bodyPr wrap="square"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1" name="TextBox 10">
            <a:extLst>
              <a:ext uri="{FF2B5EF4-FFF2-40B4-BE49-F238E27FC236}">
                <a16:creationId xmlns:a16="http://schemas.microsoft.com/office/drawing/2014/main" id="{213BA2AC-8BCF-CA03-E44A-538EA0696220}"/>
              </a:ext>
            </a:extLst>
          </p:cNvPr>
          <p:cNvSpPr txBox="1"/>
          <p:nvPr/>
        </p:nvSpPr>
        <p:spPr>
          <a:xfrm>
            <a:off x="690173" y="1410440"/>
            <a:ext cx="6096000" cy="4226799"/>
          </a:xfrm>
          <a:prstGeom prst="rect">
            <a:avLst/>
          </a:prstGeom>
          <a:noFill/>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a:ln>
                  <a:noFill/>
                </a:ln>
                <a:solidFill>
                  <a:prstClr val="white"/>
                </a:solidFill>
                <a:effectLst/>
                <a:uLnTx/>
                <a:uFillTx/>
                <a:latin typeface="Aptos" panose="02110004020202020204"/>
                <a:ea typeface="+mn-ea"/>
                <a:cs typeface="+mn-cs"/>
              </a:rPr>
              <a:t>“Microsoft Copilot for Security acts as a sort of intense and ultra-fast security consultant, able to read through complex hash files and scripts to divine their true intent, and quickly recognize both known threats and things that act like existing threats. Microsoft claims that using such a service could help address the security personnel talent shortage.” </a:t>
            </a:r>
          </a:p>
        </p:txBody>
      </p:sp>
      <p:pic>
        <p:nvPicPr>
          <p:cNvPr id="14" name="Picture 13">
            <a:extLst>
              <a:ext uri="{FF2B5EF4-FFF2-40B4-BE49-F238E27FC236}">
                <a16:creationId xmlns:a16="http://schemas.microsoft.com/office/drawing/2014/main" id="{F0D815AC-D0E3-BBB9-B30F-8224CC31E7C3}"/>
              </a:ext>
            </a:extLst>
          </p:cNvPr>
          <p:cNvPicPr>
            <a:picLocks noChangeAspect="1"/>
          </p:cNvPicPr>
          <p:nvPr/>
        </p:nvPicPr>
        <p:blipFill>
          <a:blip r:embed="rId3"/>
          <a:stretch>
            <a:fillRect/>
          </a:stretch>
        </p:blipFill>
        <p:spPr>
          <a:xfrm>
            <a:off x="8237464" y="4402799"/>
            <a:ext cx="2084851" cy="2084851"/>
          </a:xfrm>
          <a:prstGeom prst="rect">
            <a:avLst/>
          </a:prstGeom>
        </p:spPr>
      </p:pic>
    </p:spTree>
    <p:extLst>
      <p:ext uri="{BB962C8B-B14F-4D97-AF65-F5344CB8AC3E}">
        <p14:creationId xmlns:p14="http://schemas.microsoft.com/office/powerpoint/2010/main" val="15896485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8833210-8C78-F6D1-D823-863259D52FA8}"/>
              </a:ext>
              <a:ext uri="{C183D7F6-B498-43B3-948B-1728B52AA6E4}">
                <adec:decorative xmlns:adec="http://schemas.microsoft.com/office/drawing/2017/decorative" val="1"/>
              </a:ext>
            </a:extLst>
          </p:cNvPr>
          <p:cNvGrpSpPr/>
          <p:nvPr/>
        </p:nvGrpSpPr>
        <p:grpSpPr>
          <a:xfrm>
            <a:off x="584139" y="2459469"/>
            <a:ext cx="11023356" cy="1102580"/>
            <a:chOff x="584139" y="2395341"/>
            <a:chExt cx="11023356" cy="939659"/>
          </a:xfrm>
        </p:grpSpPr>
        <p:sp>
          <p:nvSpPr>
            <p:cNvPr id="15" name="Arc 14">
              <a:extLst>
                <a:ext uri="{FF2B5EF4-FFF2-40B4-BE49-F238E27FC236}">
                  <a16:creationId xmlns:a16="http://schemas.microsoft.com/office/drawing/2014/main" id="{F3245746-8C93-8113-43D4-7C221CB86B80}"/>
                </a:ext>
              </a:extLst>
            </p:cNvPr>
            <p:cNvSpPr/>
            <p:nvPr/>
          </p:nvSpPr>
          <p:spPr>
            <a:xfrm>
              <a:off x="10684850" y="2395341"/>
              <a:ext cx="922645" cy="922645"/>
            </a:xfrm>
            <a:prstGeom prst="arc">
              <a:avLst>
                <a:gd name="adj1" fmla="val 16200000"/>
                <a:gd name="adj2" fmla="val 5660306"/>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51280" rtl="0" eaLnBrk="1" fontAlgn="auto" latinLnBrk="0" hangingPunct="1">
                <a:lnSpc>
                  <a:spcPct val="100000"/>
                </a:lnSpc>
                <a:spcBef>
                  <a:spcPct val="20000"/>
                </a:spcBef>
                <a:spcAft>
                  <a:spcPts val="0"/>
                </a:spcAft>
                <a:buClrTx/>
                <a:buSzPct val="90000"/>
                <a:buFontTx/>
                <a:buNone/>
                <a:tabLst/>
                <a:defRPr/>
              </a:pPr>
              <a:endParaRPr kumimoji="0" lang="en-US" sz="1100" b="1"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276" name="Arc 275">
              <a:extLst>
                <a:ext uri="{FF2B5EF4-FFF2-40B4-BE49-F238E27FC236}">
                  <a16:creationId xmlns:a16="http://schemas.microsoft.com/office/drawing/2014/main" id="{B4291672-E126-DF0E-8A2B-23CED8C4440B}"/>
                </a:ext>
              </a:extLst>
            </p:cNvPr>
            <p:cNvSpPr/>
            <p:nvPr/>
          </p:nvSpPr>
          <p:spPr>
            <a:xfrm flipH="1">
              <a:off x="584139" y="2412355"/>
              <a:ext cx="922645" cy="922645"/>
            </a:xfrm>
            <a:prstGeom prst="arc">
              <a:avLst>
                <a:gd name="adj1" fmla="val 16200000"/>
                <a:gd name="adj2" fmla="val 5660306"/>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p>
              <a:pPr marL="0" marR="0" lvl="0" indent="0" algn="ctr" defTabSz="951280" rtl="0" eaLnBrk="1" fontAlgn="auto" latinLnBrk="0" hangingPunct="1">
                <a:lnSpc>
                  <a:spcPct val="100000"/>
                </a:lnSpc>
                <a:spcBef>
                  <a:spcPct val="20000"/>
                </a:spcBef>
                <a:spcAft>
                  <a:spcPts val="0"/>
                </a:spcAft>
                <a:buClrTx/>
                <a:buSzPct val="90000"/>
                <a:buFontTx/>
                <a:buNone/>
                <a:tabLst/>
                <a:defRPr/>
              </a:pPr>
              <a:endParaRPr kumimoji="0" lang="en-US" sz="1100" b="1"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grpSp>
          <p:nvGrpSpPr>
            <p:cNvPr id="14" name="Group 13">
              <a:extLst>
                <a:ext uri="{FF2B5EF4-FFF2-40B4-BE49-F238E27FC236}">
                  <a16:creationId xmlns:a16="http://schemas.microsoft.com/office/drawing/2014/main" id="{07C2273D-EBE1-2A5E-3DE6-9FAF30C4E367}"/>
                </a:ext>
              </a:extLst>
            </p:cNvPr>
            <p:cNvGrpSpPr/>
            <p:nvPr/>
          </p:nvGrpSpPr>
          <p:grpSpPr>
            <a:xfrm>
              <a:off x="1157647" y="2395342"/>
              <a:ext cx="9876706" cy="939658"/>
              <a:chOff x="1157647" y="2395342"/>
              <a:chExt cx="9876706" cy="939658"/>
            </a:xfrm>
          </p:grpSpPr>
          <p:cxnSp>
            <p:nvCxnSpPr>
              <p:cNvPr id="10" name="Straight Connector 9">
                <a:extLst>
                  <a:ext uri="{FF2B5EF4-FFF2-40B4-BE49-F238E27FC236}">
                    <a16:creationId xmlns:a16="http://schemas.microsoft.com/office/drawing/2014/main" id="{F39B2416-E9F2-87D5-9783-53CE9402A084}"/>
                  </a:ext>
                </a:extLst>
              </p:cNvPr>
              <p:cNvCxnSpPr>
                <a:cxnSpLocks/>
              </p:cNvCxnSpPr>
              <p:nvPr/>
            </p:nvCxnSpPr>
            <p:spPr>
              <a:xfrm>
                <a:off x="1448255" y="3317987"/>
                <a:ext cx="9295490" cy="17013"/>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D7A825D5-F9E5-5049-C0C5-07139948F0B5}"/>
                  </a:ext>
                </a:extLst>
              </p:cNvPr>
              <p:cNvCxnSpPr>
                <a:cxnSpLocks/>
              </p:cNvCxnSpPr>
              <p:nvPr/>
            </p:nvCxnSpPr>
            <p:spPr>
              <a:xfrm>
                <a:off x="1448255" y="2395342"/>
                <a:ext cx="9295490" cy="17013"/>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EC88151-301D-9627-6A54-DDB397DDBB4F}"/>
                  </a:ext>
                </a:extLst>
              </p:cNvPr>
              <p:cNvCxnSpPr>
                <a:cxnSpLocks/>
              </p:cNvCxnSpPr>
              <p:nvPr/>
            </p:nvCxnSpPr>
            <p:spPr>
              <a:xfrm>
                <a:off x="1157647" y="2634437"/>
                <a:ext cx="0" cy="44147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1D19D9F4-1072-B906-A12C-DEFB3C9938D2}"/>
                  </a:ext>
                </a:extLst>
              </p:cNvPr>
              <p:cNvCxnSpPr>
                <a:cxnSpLocks/>
              </p:cNvCxnSpPr>
              <p:nvPr/>
            </p:nvCxnSpPr>
            <p:spPr>
              <a:xfrm>
                <a:off x="11034353" y="2634437"/>
                <a:ext cx="0" cy="44147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84DF8C4E-B151-0704-BA37-07EFB559AB81}"/>
                  </a:ext>
                </a:extLst>
              </p:cNvPr>
              <p:cNvCxnSpPr>
                <a:cxnSpLocks/>
              </p:cNvCxnSpPr>
              <p:nvPr/>
            </p:nvCxnSpPr>
            <p:spPr>
              <a:xfrm>
                <a:off x="10046686" y="2634437"/>
                <a:ext cx="0" cy="44147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75D1F84A-3C85-218E-D07B-7C50DCFEB56B}"/>
                  </a:ext>
                </a:extLst>
              </p:cNvPr>
              <p:cNvCxnSpPr>
                <a:cxnSpLocks/>
              </p:cNvCxnSpPr>
              <p:nvPr/>
            </p:nvCxnSpPr>
            <p:spPr>
              <a:xfrm>
                <a:off x="9059015" y="2634437"/>
                <a:ext cx="0" cy="44147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52F106E9-9FAD-8075-DF1B-14CFEBC61D59}"/>
                  </a:ext>
                </a:extLst>
              </p:cNvPr>
              <p:cNvCxnSpPr>
                <a:cxnSpLocks/>
              </p:cNvCxnSpPr>
              <p:nvPr/>
            </p:nvCxnSpPr>
            <p:spPr>
              <a:xfrm>
                <a:off x="8071344" y="2634437"/>
                <a:ext cx="0" cy="44147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14E9B438-1371-6055-F510-2831C44AD987}"/>
                  </a:ext>
                </a:extLst>
              </p:cNvPr>
              <p:cNvCxnSpPr>
                <a:cxnSpLocks/>
                <a:endCxn id="244" idx="0"/>
              </p:cNvCxnSpPr>
              <p:nvPr/>
            </p:nvCxnSpPr>
            <p:spPr>
              <a:xfrm>
                <a:off x="7083673" y="2413788"/>
                <a:ext cx="0" cy="66212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E3D4B18-73FC-1A06-FBFD-8AF1B26AFA11}"/>
                  </a:ext>
                </a:extLst>
              </p:cNvPr>
              <p:cNvCxnSpPr>
                <a:cxnSpLocks/>
                <a:endCxn id="226" idx="0"/>
              </p:cNvCxnSpPr>
              <p:nvPr/>
            </p:nvCxnSpPr>
            <p:spPr>
              <a:xfrm>
                <a:off x="6096002" y="2413788"/>
                <a:ext cx="0" cy="66212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062B9132-F76A-73CD-1135-0DA8B2D3084C}"/>
                  </a:ext>
                </a:extLst>
              </p:cNvPr>
              <p:cNvCxnSpPr>
                <a:cxnSpLocks/>
              </p:cNvCxnSpPr>
              <p:nvPr/>
            </p:nvCxnSpPr>
            <p:spPr>
              <a:xfrm>
                <a:off x="5108331" y="2585901"/>
                <a:ext cx="0" cy="59667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EEC5DE01-00B1-9F54-935A-428C036CAA60}"/>
                  </a:ext>
                </a:extLst>
              </p:cNvPr>
              <p:cNvCxnSpPr>
                <a:cxnSpLocks/>
              </p:cNvCxnSpPr>
              <p:nvPr/>
            </p:nvCxnSpPr>
            <p:spPr>
              <a:xfrm>
                <a:off x="4120660" y="2634437"/>
                <a:ext cx="0" cy="44147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604BBE7D-D6B9-2781-456F-82E359BB90DA}"/>
                  </a:ext>
                </a:extLst>
              </p:cNvPr>
              <p:cNvCxnSpPr>
                <a:cxnSpLocks/>
              </p:cNvCxnSpPr>
              <p:nvPr/>
            </p:nvCxnSpPr>
            <p:spPr>
              <a:xfrm>
                <a:off x="3132989" y="2634437"/>
                <a:ext cx="0" cy="44147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05F3CA7-69DD-69AB-FB46-4AEF332DE107}"/>
                  </a:ext>
                </a:extLst>
              </p:cNvPr>
              <p:cNvCxnSpPr>
                <a:cxnSpLocks/>
              </p:cNvCxnSpPr>
              <p:nvPr/>
            </p:nvCxnSpPr>
            <p:spPr>
              <a:xfrm>
                <a:off x="2145318" y="2634437"/>
                <a:ext cx="0" cy="441478"/>
              </a:xfrm>
              <a:prstGeom prst="line">
                <a:avLst/>
              </a:prstGeom>
              <a:ln w="1905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81" name="TextBox 180">
            <a:extLst>
              <a:ext uri="{FF2B5EF4-FFF2-40B4-BE49-F238E27FC236}">
                <a16:creationId xmlns:a16="http://schemas.microsoft.com/office/drawing/2014/main" id="{74497FFE-71F8-C1D8-77A0-926215385102}"/>
              </a:ext>
              <a:ext uri="{C183D7F6-B498-43B3-948B-1728B52AA6E4}">
                <adec:decorative xmlns:adec="http://schemas.microsoft.com/office/drawing/2017/decorative" val="1"/>
              </a:ext>
            </a:extLst>
          </p:cNvPr>
          <p:cNvSpPr txBox="1"/>
          <p:nvPr/>
        </p:nvSpPr>
        <p:spPr>
          <a:xfrm>
            <a:off x="3756432" y="4726852"/>
            <a:ext cx="500141" cy="707886"/>
          </a:xfrm>
          <a:prstGeom prst="rect">
            <a:avLst/>
          </a:prstGeom>
          <a:noFill/>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2"/>
                </a:solidFill>
                <a:effectLst/>
                <a:uLnTx/>
                <a:uFillTx/>
                <a:latin typeface="Segoe UI"/>
                <a:ea typeface="+mn-ea"/>
                <a:cs typeface="+mn-cs"/>
              </a:rPr>
              <a:t>+</a:t>
            </a:r>
            <a:endParaRPr kumimoji="0" lang="en-US" sz="4000" b="0" i="0" u="none" strike="noStrike" kern="1200" cap="none" spc="0" normalizeH="0" baseline="0" noProof="0" dirty="0">
              <a:ln>
                <a:noFill/>
              </a:ln>
              <a:solidFill>
                <a:schemeClr val="tx2"/>
              </a:solidFill>
              <a:effectLst/>
              <a:uLnTx/>
              <a:uFillTx/>
              <a:latin typeface="Segoe UI"/>
              <a:ea typeface="+mn-ea"/>
              <a:cs typeface="+mn-cs"/>
            </a:endParaRPr>
          </a:p>
        </p:txBody>
      </p:sp>
      <p:sp>
        <p:nvSpPr>
          <p:cNvPr id="182" name="TextBox 181">
            <a:extLst>
              <a:ext uri="{FF2B5EF4-FFF2-40B4-BE49-F238E27FC236}">
                <a16:creationId xmlns:a16="http://schemas.microsoft.com/office/drawing/2014/main" id="{E4CF3A6B-C589-D5C1-7C86-EA60B5D24A9F}"/>
              </a:ext>
              <a:ext uri="{C183D7F6-B498-43B3-948B-1728B52AA6E4}">
                <adec:decorative xmlns:adec="http://schemas.microsoft.com/office/drawing/2017/decorative" val="1"/>
              </a:ext>
            </a:extLst>
          </p:cNvPr>
          <p:cNvSpPr txBox="1"/>
          <p:nvPr/>
        </p:nvSpPr>
        <p:spPr>
          <a:xfrm>
            <a:off x="7877787" y="4726852"/>
            <a:ext cx="500141" cy="707886"/>
          </a:xfrm>
          <a:prstGeom prst="rect">
            <a:avLst/>
          </a:prstGeom>
          <a:noFill/>
        </p:spPr>
        <p:txBody>
          <a:bodyPr wrap="square" anchor="ctr">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solidFill>
                  <a:schemeClr val="tx2"/>
                </a:solidFill>
                <a:effectLst/>
                <a:uLnTx/>
                <a:uFillTx/>
                <a:latin typeface="Segoe UI"/>
                <a:ea typeface="+mn-ea"/>
                <a:cs typeface="+mn-cs"/>
              </a:rPr>
              <a:t>+</a:t>
            </a:r>
            <a:endParaRPr kumimoji="0" lang="en-US" sz="4000" b="0" i="0" u="none" strike="noStrike" kern="1200" cap="none" spc="0" normalizeH="0" baseline="0" noProof="0">
              <a:ln>
                <a:noFill/>
              </a:ln>
              <a:solidFill>
                <a:schemeClr val="tx2"/>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24719E1-C772-49AE-3921-E81F58E91F5B}"/>
              </a:ext>
              <a:ext uri="{C183D7F6-B498-43B3-948B-1728B52AA6E4}">
                <adec:decorative xmlns:adec="http://schemas.microsoft.com/office/drawing/2017/decorative" val="1"/>
              </a:ext>
            </a:extLst>
          </p:cNvPr>
          <p:cNvGrpSpPr/>
          <p:nvPr/>
        </p:nvGrpSpPr>
        <p:grpSpPr>
          <a:xfrm>
            <a:off x="6793065" y="2208212"/>
            <a:ext cx="581216" cy="581216"/>
            <a:chOff x="6793065" y="2113240"/>
            <a:chExt cx="581216" cy="581216"/>
          </a:xfrm>
        </p:grpSpPr>
        <p:sp>
          <p:nvSpPr>
            <p:cNvPr id="171" name="Oval 170">
              <a:extLst>
                <a:ext uri="{FF2B5EF4-FFF2-40B4-BE49-F238E27FC236}">
                  <a16:creationId xmlns:a16="http://schemas.microsoft.com/office/drawing/2014/main" id="{676E15ED-5AA1-7DB1-DA7B-83DA294537E7}"/>
                </a:ext>
              </a:extLst>
            </p:cNvPr>
            <p:cNvSpPr/>
            <p:nvPr/>
          </p:nvSpPr>
          <p:spPr bwMode="auto">
            <a:xfrm>
              <a:off x="6793065" y="2113240"/>
              <a:ext cx="581216" cy="581216"/>
            </a:xfrm>
            <a:prstGeom prst="ellipse">
              <a:avLst/>
            </a:prstGeom>
            <a:solidFill>
              <a:schemeClr val="bg1"/>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grpSp>
          <p:nvGrpSpPr>
            <p:cNvPr id="178" name="Graphic 47">
              <a:extLst>
                <a:ext uri="{FF2B5EF4-FFF2-40B4-BE49-F238E27FC236}">
                  <a16:creationId xmlns:a16="http://schemas.microsoft.com/office/drawing/2014/main" id="{6F147AE8-34E6-EF31-D22C-44A45620EAFF}"/>
                </a:ext>
              </a:extLst>
            </p:cNvPr>
            <p:cNvGrpSpPr/>
            <p:nvPr/>
          </p:nvGrpSpPr>
          <p:grpSpPr>
            <a:xfrm>
              <a:off x="6893629" y="2213857"/>
              <a:ext cx="380089" cy="379983"/>
              <a:chOff x="3469997" y="1216409"/>
              <a:chExt cx="2318197" cy="2317553"/>
            </a:xfrm>
            <a:solidFill>
              <a:srgbClr val="107C10"/>
            </a:solidFill>
          </p:grpSpPr>
          <p:sp>
            <p:nvSpPr>
              <p:cNvPr id="179" name="Freeform: Shape 178">
                <a:extLst>
                  <a:ext uri="{FF2B5EF4-FFF2-40B4-BE49-F238E27FC236}">
                    <a16:creationId xmlns:a16="http://schemas.microsoft.com/office/drawing/2014/main" id="{43535FDB-BEAF-F939-F8ED-F7EC849A6224}"/>
                  </a:ext>
                </a:extLst>
              </p:cNvPr>
              <p:cNvSpPr/>
              <p:nvPr/>
            </p:nvSpPr>
            <p:spPr>
              <a:xfrm>
                <a:off x="3832471" y="2145620"/>
                <a:ext cx="1593249" cy="1388342"/>
              </a:xfrm>
              <a:custGeom>
                <a:avLst/>
                <a:gdLst>
                  <a:gd name="connsiteX0" fmla="*/ 796625 w 1593249"/>
                  <a:gd name="connsiteY0" fmla="*/ 0 h 1388342"/>
                  <a:gd name="connsiteX1" fmla="*/ 800488 w 1593249"/>
                  <a:gd name="connsiteY1" fmla="*/ 1932 h 1388342"/>
                  <a:gd name="connsiteX2" fmla="*/ 1559698 w 1593249"/>
                  <a:gd name="connsiteY2" fmla="*/ 1101788 h 1388342"/>
                  <a:gd name="connsiteX3" fmla="*/ 796625 w 1593249"/>
                  <a:gd name="connsiteY3" fmla="*/ 1388342 h 1388342"/>
                  <a:gd name="connsiteX4" fmla="*/ 33551 w 1593249"/>
                  <a:gd name="connsiteY4" fmla="*/ 1101788 h 1388342"/>
                  <a:gd name="connsiteX5" fmla="*/ 792761 w 1593249"/>
                  <a:gd name="connsiteY5" fmla="*/ 1932 h 1388342"/>
                  <a:gd name="connsiteX6" fmla="*/ 796625 w 1593249"/>
                  <a:gd name="connsiteY6" fmla="*/ 0 h 138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3249" h="1388342">
                    <a:moveTo>
                      <a:pt x="796625" y="0"/>
                    </a:moveTo>
                    <a:cubicBezTo>
                      <a:pt x="797912" y="0"/>
                      <a:pt x="799844" y="1288"/>
                      <a:pt x="800488" y="1932"/>
                    </a:cubicBezTo>
                    <a:cubicBezTo>
                      <a:pt x="1146930" y="265305"/>
                      <a:pt x="1740646" y="917620"/>
                      <a:pt x="1559698" y="1101788"/>
                    </a:cubicBezTo>
                    <a:cubicBezTo>
                      <a:pt x="1355568" y="1280160"/>
                      <a:pt x="1088975" y="1388342"/>
                      <a:pt x="796625" y="1388342"/>
                    </a:cubicBezTo>
                    <a:cubicBezTo>
                      <a:pt x="504274" y="1388342"/>
                      <a:pt x="237681" y="1280160"/>
                      <a:pt x="33551" y="1101788"/>
                    </a:cubicBezTo>
                    <a:cubicBezTo>
                      <a:pt x="-147397" y="917620"/>
                      <a:pt x="446319" y="265305"/>
                      <a:pt x="792761" y="1932"/>
                    </a:cubicBezTo>
                    <a:cubicBezTo>
                      <a:pt x="793405" y="1288"/>
                      <a:pt x="795337" y="0"/>
                      <a:pt x="796625" y="0"/>
                    </a:cubicBezTo>
                    <a:close/>
                  </a:path>
                </a:pathLst>
              </a:custGeom>
              <a:solidFill>
                <a:srgbClr val="107C10"/>
              </a:solidFill>
              <a:ln w="643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B5D11443-8057-E0CA-F097-B14014DDD21D}"/>
                  </a:ext>
                </a:extLst>
              </p:cNvPr>
              <p:cNvSpPr/>
              <p:nvPr/>
            </p:nvSpPr>
            <p:spPr>
              <a:xfrm>
                <a:off x="4021982" y="1216409"/>
                <a:ext cx="1213064" cy="342578"/>
              </a:xfrm>
              <a:custGeom>
                <a:avLst/>
                <a:gdLst>
                  <a:gd name="connsiteX0" fmla="*/ 1210489 w 1213064"/>
                  <a:gd name="connsiteY0" fmla="*/ 169357 h 342578"/>
                  <a:gd name="connsiteX1" fmla="*/ 606469 w 1213064"/>
                  <a:gd name="connsiteY1" fmla="*/ 0 h 342578"/>
                  <a:gd name="connsiteX2" fmla="*/ 2450 w 1213064"/>
                  <a:gd name="connsiteY2" fmla="*/ 169357 h 342578"/>
                  <a:gd name="connsiteX3" fmla="*/ 518 w 1213064"/>
                  <a:gd name="connsiteY3" fmla="*/ 175153 h 342578"/>
                  <a:gd name="connsiteX4" fmla="*/ 6314 w 1213064"/>
                  <a:gd name="connsiteY4" fmla="*/ 177085 h 342578"/>
                  <a:gd name="connsiteX5" fmla="*/ 603894 w 1213064"/>
                  <a:gd name="connsiteY5" fmla="*/ 341934 h 342578"/>
                  <a:gd name="connsiteX6" fmla="*/ 606469 w 1213064"/>
                  <a:gd name="connsiteY6" fmla="*/ 342578 h 342578"/>
                  <a:gd name="connsiteX7" fmla="*/ 609045 w 1213064"/>
                  <a:gd name="connsiteY7" fmla="*/ 341934 h 342578"/>
                  <a:gd name="connsiteX8" fmla="*/ 1206625 w 1213064"/>
                  <a:gd name="connsiteY8" fmla="*/ 177085 h 342578"/>
                  <a:gd name="connsiteX9" fmla="*/ 1212421 w 1213064"/>
                  <a:gd name="connsiteY9" fmla="*/ 175153 h 342578"/>
                  <a:gd name="connsiteX10" fmla="*/ 1210489 w 1213064"/>
                  <a:gd name="connsiteY10" fmla="*/ 169357 h 34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3064" h="342578">
                    <a:moveTo>
                      <a:pt x="1210489" y="169357"/>
                    </a:moveTo>
                    <a:cubicBezTo>
                      <a:pt x="1032760" y="63750"/>
                      <a:pt x="840865" y="0"/>
                      <a:pt x="606469" y="0"/>
                    </a:cubicBezTo>
                    <a:cubicBezTo>
                      <a:pt x="372074" y="0"/>
                      <a:pt x="180179" y="64394"/>
                      <a:pt x="2450" y="169357"/>
                    </a:cubicBezTo>
                    <a:cubicBezTo>
                      <a:pt x="518" y="170645"/>
                      <a:pt x="-770" y="173221"/>
                      <a:pt x="518" y="175153"/>
                    </a:cubicBezTo>
                    <a:cubicBezTo>
                      <a:pt x="1162" y="177085"/>
                      <a:pt x="3738" y="177728"/>
                      <a:pt x="6314" y="177085"/>
                    </a:cubicBezTo>
                    <a:cubicBezTo>
                      <a:pt x="231050" y="128789"/>
                      <a:pt x="571697" y="322616"/>
                      <a:pt x="603894" y="341934"/>
                    </a:cubicBezTo>
                    <a:cubicBezTo>
                      <a:pt x="604538" y="342578"/>
                      <a:pt x="605182" y="342578"/>
                      <a:pt x="606469" y="342578"/>
                    </a:cubicBezTo>
                    <a:cubicBezTo>
                      <a:pt x="607757" y="342578"/>
                      <a:pt x="608401" y="341934"/>
                      <a:pt x="609045" y="341934"/>
                    </a:cubicBezTo>
                    <a:cubicBezTo>
                      <a:pt x="641242" y="322616"/>
                      <a:pt x="982533" y="128789"/>
                      <a:pt x="1206625" y="177085"/>
                    </a:cubicBezTo>
                    <a:cubicBezTo>
                      <a:pt x="1209201" y="177728"/>
                      <a:pt x="1211133" y="177085"/>
                      <a:pt x="1212421" y="175153"/>
                    </a:cubicBezTo>
                    <a:cubicBezTo>
                      <a:pt x="1213708" y="172577"/>
                      <a:pt x="1213064" y="170001"/>
                      <a:pt x="1210489" y="169357"/>
                    </a:cubicBezTo>
                    <a:close/>
                  </a:path>
                </a:pathLst>
              </a:custGeom>
              <a:solidFill>
                <a:srgbClr val="107C10"/>
              </a:solidFill>
              <a:ln w="643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EFEC6130-9365-85D2-08EB-F3FF0CB29C6F}"/>
                  </a:ext>
                </a:extLst>
              </p:cNvPr>
              <p:cNvSpPr/>
              <p:nvPr/>
            </p:nvSpPr>
            <p:spPr>
              <a:xfrm>
                <a:off x="3469997" y="1542347"/>
                <a:ext cx="842922" cy="1537510"/>
              </a:xfrm>
              <a:custGeom>
                <a:avLst/>
                <a:gdLst>
                  <a:gd name="connsiteX0" fmla="*/ 347730 w 842922"/>
                  <a:gd name="connsiteY0" fmla="*/ 6337 h 1537510"/>
                  <a:gd name="connsiteX1" fmla="*/ 342578 w 842922"/>
                  <a:gd name="connsiteY1" fmla="*/ 10201 h 1537510"/>
                  <a:gd name="connsiteX2" fmla="*/ 0 w 842922"/>
                  <a:gd name="connsiteY2" fmla="*/ 832517 h 1537510"/>
                  <a:gd name="connsiteX3" fmla="*/ 236971 w 842922"/>
                  <a:gd name="connsiteY3" fmla="*/ 1535060 h 1537510"/>
                  <a:gd name="connsiteX4" fmla="*/ 243411 w 842922"/>
                  <a:gd name="connsiteY4" fmla="*/ 1536992 h 1537510"/>
                  <a:gd name="connsiteX5" fmla="*/ 244699 w 842922"/>
                  <a:gd name="connsiteY5" fmla="*/ 1531196 h 1537510"/>
                  <a:gd name="connsiteX6" fmla="*/ 841634 w 842922"/>
                  <a:gd name="connsiteY6" fmla="*/ 318006 h 1537510"/>
                  <a:gd name="connsiteX7" fmla="*/ 842922 w 842922"/>
                  <a:gd name="connsiteY7" fmla="*/ 314786 h 1537510"/>
                  <a:gd name="connsiteX8" fmla="*/ 840990 w 842922"/>
                  <a:gd name="connsiteY8" fmla="*/ 310923 h 1537510"/>
                  <a:gd name="connsiteX9" fmla="*/ 347730 w 842922"/>
                  <a:gd name="connsiteY9" fmla="*/ 6337 h 1537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22" h="1537510">
                    <a:moveTo>
                      <a:pt x="347730" y="6337"/>
                    </a:moveTo>
                    <a:cubicBezTo>
                      <a:pt x="345798" y="7625"/>
                      <a:pt x="343866" y="8913"/>
                      <a:pt x="342578" y="10201"/>
                    </a:cubicBezTo>
                    <a:cubicBezTo>
                      <a:pt x="131365" y="220127"/>
                      <a:pt x="0" y="511189"/>
                      <a:pt x="0" y="832517"/>
                    </a:cubicBezTo>
                    <a:cubicBezTo>
                      <a:pt x="0" y="1096534"/>
                      <a:pt x="88220" y="1339945"/>
                      <a:pt x="236971" y="1535060"/>
                    </a:cubicBezTo>
                    <a:cubicBezTo>
                      <a:pt x="238259" y="1536992"/>
                      <a:pt x="240835" y="1538279"/>
                      <a:pt x="243411" y="1536992"/>
                    </a:cubicBezTo>
                    <a:cubicBezTo>
                      <a:pt x="245343" y="1535704"/>
                      <a:pt x="245343" y="1533128"/>
                      <a:pt x="244699" y="1531196"/>
                    </a:cubicBezTo>
                    <a:cubicBezTo>
                      <a:pt x="156478" y="1258164"/>
                      <a:pt x="607883" y="595546"/>
                      <a:pt x="841634" y="318006"/>
                    </a:cubicBezTo>
                    <a:cubicBezTo>
                      <a:pt x="842278" y="317362"/>
                      <a:pt x="842922" y="316074"/>
                      <a:pt x="842922" y="314786"/>
                    </a:cubicBezTo>
                    <a:cubicBezTo>
                      <a:pt x="842922" y="312855"/>
                      <a:pt x="842278" y="312211"/>
                      <a:pt x="840990" y="310923"/>
                    </a:cubicBezTo>
                    <a:cubicBezTo>
                      <a:pt x="486821" y="-41314"/>
                      <a:pt x="367048" y="-3966"/>
                      <a:pt x="347730" y="6337"/>
                    </a:cubicBezTo>
                    <a:close/>
                  </a:path>
                </a:pathLst>
              </a:custGeom>
              <a:solidFill>
                <a:srgbClr val="107C10"/>
              </a:solidFill>
              <a:ln w="643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2B0DD001-9221-7D45-9DF6-E4392FCE417A}"/>
                  </a:ext>
                </a:extLst>
              </p:cNvPr>
              <p:cNvSpPr/>
              <p:nvPr/>
            </p:nvSpPr>
            <p:spPr>
              <a:xfrm>
                <a:off x="4945272" y="1542049"/>
                <a:ext cx="842922" cy="1537163"/>
              </a:xfrm>
              <a:custGeom>
                <a:avLst/>
                <a:gdLst>
                  <a:gd name="connsiteX0" fmla="*/ 1932 w 842922"/>
                  <a:gd name="connsiteY0" fmla="*/ 310577 h 1537163"/>
                  <a:gd name="connsiteX1" fmla="*/ 0 w 842922"/>
                  <a:gd name="connsiteY1" fmla="*/ 314440 h 1537163"/>
                  <a:gd name="connsiteX2" fmla="*/ 1288 w 842922"/>
                  <a:gd name="connsiteY2" fmla="*/ 317660 h 1537163"/>
                  <a:gd name="connsiteX3" fmla="*/ 598224 w 842922"/>
                  <a:gd name="connsiteY3" fmla="*/ 1530850 h 1537163"/>
                  <a:gd name="connsiteX4" fmla="*/ 599512 w 842922"/>
                  <a:gd name="connsiteY4" fmla="*/ 1536646 h 1537163"/>
                  <a:gd name="connsiteX5" fmla="*/ 605951 w 842922"/>
                  <a:gd name="connsiteY5" fmla="*/ 1534714 h 1537163"/>
                  <a:gd name="connsiteX6" fmla="*/ 842922 w 842922"/>
                  <a:gd name="connsiteY6" fmla="*/ 832171 h 1537163"/>
                  <a:gd name="connsiteX7" fmla="*/ 500344 w 842922"/>
                  <a:gd name="connsiteY7" fmla="*/ 9855 h 1537163"/>
                  <a:gd name="connsiteX8" fmla="*/ 495193 w 842922"/>
                  <a:gd name="connsiteY8" fmla="*/ 5991 h 1537163"/>
                  <a:gd name="connsiteX9" fmla="*/ 1932 w 842922"/>
                  <a:gd name="connsiteY9" fmla="*/ 310577 h 153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22" h="1537163">
                    <a:moveTo>
                      <a:pt x="1932" y="310577"/>
                    </a:moveTo>
                    <a:cubicBezTo>
                      <a:pt x="644" y="311221"/>
                      <a:pt x="0" y="312509"/>
                      <a:pt x="0" y="314440"/>
                    </a:cubicBezTo>
                    <a:cubicBezTo>
                      <a:pt x="0" y="315728"/>
                      <a:pt x="644" y="317016"/>
                      <a:pt x="1288" y="317660"/>
                    </a:cubicBezTo>
                    <a:cubicBezTo>
                      <a:pt x="234396" y="595200"/>
                      <a:pt x="686444" y="1257818"/>
                      <a:pt x="598224" y="1530850"/>
                    </a:cubicBezTo>
                    <a:cubicBezTo>
                      <a:pt x="597580" y="1532782"/>
                      <a:pt x="597580" y="1535358"/>
                      <a:pt x="599512" y="1536646"/>
                    </a:cubicBezTo>
                    <a:cubicBezTo>
                      <a:pt x="601444" y="1537933"/>
                      <a:pt x="604019" y="1536646"/>
                      <a:pt x="605951" y="1534714"/>
                    </a:cubicBezTo>
                    <a:cubicBezTo>
                      <a:pt x="754702" y="1339599"/>
                      <a:pt x="842922" y="1096832"/>
                      <a:pt x="842922" y="832171"/>
                    </a:cubicBezTo>
                    <a:cubicBezTo>
                      <a:pt x="842922" y="510199"/>
                      <a:pt x="711558" y="219781"/>
                      <a:pt x="500344" y="9855"/>
                    </a:cubicBezTo>
                    <a:cubicBezTo>
                      <a:pt x="499056" y="8567"/>
                      <a:pt x="497125" y="6635"/>
                      <a:pt x="495193" y="5991"/>
                    </a:cubicBezTo>
                    <a:cubicBezTo>
                      <a:pt x="475875" y="-3668"/>
                      <a:pt x="355457" y="-41016"/>
                      <a:pt x="1932" y="310577"/>
                    </a:cubicBezTo>
                    <a:close/>
                  </a:path>
                </a:pathLst>
              </a:custGeom>
              <a:solidFill>
                <a:srgbClr val="107C10"/>
              </a:solidFill>
              <a:ln w="6435"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6" name="Group 5">
            <a:extLst>
              <a:ext uri="{FF2B5EF4-FFF2-40B4-BE49-F238E27FC236}">
                <a16:creationId xmlns:a16="http://schemas.microsoft.com/office/drawing/2014/main" id="{DC4BA2E6-F02B-A25E-A120-580386B4D226}"/>
              </a:ext>
              <a:ext uri="{C183D7F6-B498-43B3-948B-1728B52AA6E4}">
                <adec:decorative xmlns:adec="http://schemas.microsoft.com/office/drawing/2017/decorative" val="1"/>
              </a:ext>
            </a:extLst>
          </p:cNvPr>
          <p:cNvGrpSpPr/>
          <p:nvPr/>
        </p:nvGrpSpPr>
        <p:grpSpPr>
          <a:xfrm>
            <a:off x="867040" y="2208213"/>
            <a:ext cx="581216" cy="581216"/>
            <a:chOff x="867040" y="2113241"/>
            <a:chExt cx="581216" cy="581216"/>
          </a:xfrm>
        </p:grpSpPr>
        <p:sp>
          <p:nvSpPr>
            <p:cNvPr id="174" name="Oval 173">
              <a:extLst>
                <a:ext uri="{FF2B5EF4-FFF2-40B4-BE49-F238E27FC236}">
                  <a16:creationId xmlns:a16="http://schemas.microsoft.com/office/drawing/2014/main" id="{86F9B5B1-0E9A-F0C7-269C-0E538E89C471}"/>
                </a:ext>
              </a:extLst>
            </p:cNvPr>
            <p:cNvSpPr/>
            <p:nvPr/>
          </p:nvSpPr>
          <p:spPr bwMode="auto">
            <a:xfrm>
              <a:off x="867040" y="2113241"/>
              <a:ext cx="581216" cy="581216"/>
            </a:xfrm>
            <a:prstGeom prst="ellipse">
              <a:avLst/>
            </a:prstGeom>
            <a:solidFill>
              <a:schemeClr val="bg1"/>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grpSp>
          <p:nvGrpSpPr>
            <p:cNvPr id="193" name="Group 192">
              <a:extLst>
                <a:ext uri="{FF2B5EF4-FFF2-40B4-BE49-F238E27FC236}">
                  <a16:creationId xmlns:a16="http://schemas.microsoft.com/office/drawing/2014/main" id="{95A4FD0C-86DD-9A37-94FE-609655792E44}"/>
                </a:ext>
              </a:extLst>
            </p:cNvPr>
            <p:cNvGrpSpPr/>
            <p:nvPr/>
          </p:nvGrpSpPr>
          <p:grpSpPr>
            <a:xfrm>
              <a:off x="1018183" y="2262877"/>
              <a:ext cx="278931" cy="281945"/>
              <a:chOff x="582613" y="582613"/>
              <a:chExt cx="293688" cy="296862"/>
            </a:xfrm>
          </p:grpSpPr>
          <p:sp>
            <p:nvSpPr>
              <p:cNvPr id="194" name="Freeform 14">
                <a:extLst>
                  <a:ext uri="{FF2B5EF4-FFF2-40B4-BE49-F238E27FC236}">
                    <a16:creationId xmlns:a16="http://schemas.microsoft.com/office/drawing/2014/main" id="{8DB73F4E-66A4-C1D6-6AFE-7BF7360D72B5}"/>
                  </a:ext>
                </a:extLst>
              </p:cNvPr>
              <p:cNvSpPr>
                <a:spLocks/>
              </p:cNvSpPr>
              <p:nvPr/>
            </p:nvSpPr>
            <p:spPr bwMode="auto">
              <a:xfrm>
                <a:off x="582613" y="582613"/>
                <a:ext cx="139700" cy="141287"/>
              </a:xfrm>
              <a:custGeom>
                <a:avLst/>
                <a:gdLst>
                  <a:gd name="T0" fmla="*/ 460 w 460"/>
                  <a:gd name="T1" fmla="*/ 460 h 460"/>
                  <a:gd name="T2" fmla="*/ 460 w 460"/>
                  <a:gd name="T3" fmla="*/ 460 h 460"/>
                  <a:gd name="T4" fmla="*/ 0 w 460"/>
                  <a:gd name="T5" fmla="*/ 460 h 460"/>
                  <a:gd name="T6" fmla="*/ 0 w 460"/>
                  <a:gd name="T7" fmla="*/ 0 h 460"/>
                  <a:gd name="T8" fmla="*/ 460 w 460"/>
                  <a:gd name="T9" fmla="*/ 0 h 460"/>
                  <a:gd name="T10" fmla="*/ 460 w 460"/>
                  <a:gd name="T11" fmla="*/ 460 h 460"/>
                </a:gdLst>
                <a:ahLst/>
                <a:cxnLst>
                  <a:cxn ang="0">
                    <a:pos x="T0" y="T1"/>
                  </a:cxn>
                  <a:cxn ang="0">
                    <a:pos x="T2" y="T3"/>
                  </a:cxn>
                  <a:cxn ang="0">
                    <a:pos x="T4" y="T5"/>
                  </a:cxn>
                  <a:cxn ang="0">
                    <a:pos x="T6" y="T7"/>
                  </a:cxn>
                  <a:cxn ang="0">
                    <a:pos x="T8" y="T9"/>
                  </a:cxn>
                  <a:cxn ang="0">
                    <a:pos x="T10" y="T11"/>
                  </a:cxn>
                </a:cxnLst>
                <a:rect l="0" t="0" r="r" b="b"/>
                <a:pathLst>
                  <a:path w="460" h="460">
                    <a:moveTo>
                      <a:pt x="460" y="460"/>
                    </a:moveTo>
                    <a:lnTo>
                      <a:pt x="460" y="460"/>
                    </a:lnTo>
                    <a:lnTo>
                      <a:pt x="0" y="460"/>
                    </a:lnTo>
                    <a:lnTo>
                      <a:pt x="0" y="0"/>
                    </a:lnTo>
                    <a:lnTo>
                      <a:pt x="460" y="0"/>
                    </a:lnTo>
                    <a:lnTo>
                      <a:pt x="460" y="460"/>
                    </a:lnTo>
                    <a:close/>
                  </a:path>
                </a:pathLst>
              </a:custGeom>
              <a:solidFill>
                <a:srgbClr val="F2502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5" name="Freeform 15">
                <a:extLst>
                  <a:ext uri="{FF2B5EF4-FFF2-40B4-BE49-F238E27FC236}">
                    <a16:creationId xmlns:a16="http://schemas.microsoft.com/office/drawing/2014/main" id="{FEDDA946-88F6-99E9-A711-3D21E5DF7C7C}"/>
                  </a:ext>
                </a:extLst>
              </p:cNvPr>
              <p:cNvSpPr>
                <a:spLocks/>
              </p:cNvSpPr>
              <p:nvPr/>
            </p:nvSpPr>
            <p:spPr bwMode="auto">
              <a:xfrm>
                <a:off x="736601" y="582613"/>
                <a:ext cx="139700" cy="141287"/>
              </a:xfrm>
              <a:custGeom>
                <a:avLst/>
                <a:gdLst>
                  <a:gd name="T0" fmla="*/ 461 w 461"/>
                  <a:gd name="T1" fmla="*/ 460 h 460"/>
                  <a:gd name="T2" fmla="*/ 461 w 461"/>
                  <a:gd name="T3" fmla="*/ 460 h 460"/>
                  <a:gd name="T4" fmla="*/ 0 w 461"/>
                  <a:gd name="T5" fmla="*/ 460 h 460"/>
                  <a:gd name="T6" fmla="*/ 0 w 461"/>
                  <a:gd name="T7" fmla="*/ 0 h 460"/>
                  <a:gd name="T8" fmla="*/ 461 w 461"/>
                  <a:gd name="T9" fmla="*/ 0 h 460"/>
                  <a:gd name="T10" fmla="*/ 461 w 461"/>
                  <a:gd name="T11" fmla="*/ 460 h 460"/>
                </a:gdLst>
                <a:ahLst/>
                <a:cxnLst>
                  <a:cxn ang="0">
                    <a:pos x="T0" y="T1"/>
                  </a:cxn>
                  <a:cxn ang="0">
                    <a:pos x="T2" y="T3"/>
                  </a:cxn>
                  <a:cxn ang="0">
                    <a:pos x="T4" y="T5"/>
                  </a:cxn>
                  <a:cxn ang="0">
                    <a:pos x="T6" y="T7"/>
                  </a:cxn>
                  <a:cxn ang="0">
                    <a:pos x="T8" y="T9"/>
                  </a:cxn>
                  <a:cxn ang="0">
                    <a:pos x="T10" y="T11"/>
                  </a:cxn>
                </a:cxnLst>
                <a:rect l="0" t="0" r="r" b="b"/>
                <a:pathLst>
                  <a:path w="461" h="460">
                    <a:moveTo>
                      <a:pt x="461" y="460"/>
                    </a:moveTo>
                    <a:lnTo>
                      <a:pt x="461" y="460"/>
                    </a:lnTo>
                    <a:lnTo>
                      <a:pt x="0" y="460"/>
                    </a:lnTo>
                    <a:lnTo>
                      <a:pt x="0" y="0"/>
                    </a:lnTo>
                    <a:lnTo>
                      <a:pt x="461" y="0"/>
                    </a:lnTo>
                    <a:lnTo>
                      <a:pt x="461" y="460"/>
                    </a:lnTo>
                    <a:close/>
                  </a:path>
                </a:pathLst>
              </a:custGeom>
              <a:solidFill>
                <a:srgbClr val="7FBA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0" name="Freeform 16">
                <a:extLst>
                  <a:ext uri="{FF2B5EF4-FFF2-40B4-BE49-F238E27FC236}">
                    <a16:creationId xmlns:a16="http://schemas.microsoft.com/office/drawing/2014/main" id="{3E10D8AE-4831-5595-AA08-11B2C63E49F7}"/>
                  </a:ext>
                </a:extLst>
              </p:cNvPr>
              <p:cNvSpPr>
                <a:spLocks/>
              </p:cNvSpPr>
              <p:nvPr/>
            </p:nvSpPr>
            <p:spPr bwMode="auto">
              <a:xfrm>
                <a:off x="582613" y="738188"/>
                <a:ext cx="139700" cy="141287"/>
              </a:xfrm>
              <a:custGeom>
                <a:avLst/>
                <a:gdLst>
                  <a:gd name="T0" fmla="*/ 460 w 460"/>
                  <a:gd name="T1" fmla="*/ 461 h 461"/>
                  <a:gd name="T2" fmla="*/ 460 w 460"/>
                  <a:gd name="T3" fmla="*/ 461 h 461"/>
                  <a:gd name="T4" fmla="*/ 0 w 460"/>
                  <a:gd name="T5" fmla="*/ 461 h 461"/>
                  <a:gd name="T6" fmla="*/ 0 w 460"/>
                  <a:gd name="T7" fmla="*/ 0 h 461"/>
                  <a:gd name="T8" fmla="*/ 460 w 460"/>
                  <a:gd name="T9" fmla="*/ 0 h 461"/>
                  <a:gd name="T10" fmla="*/ 460 w 460"/>
                  <a:gd name="T11" fmla="*/ 461 h 461"/>
                </a:gdLst>
                <a:ahLst/>
                <a:cxnLst>
                  <a:cxn ang="0">
                    <a:pos x="T0" y="T1"/>
                  </a:cxn>
                  <a:cxn ang="0">
                    <a:pos x="T2" y="T3"/>
                  </a:cxn>
                  <a:cxn ang="0">
                    <a:pos x="T4" y="T5"/>
                  </a:cxn>
                  <a:cxn ang="0">
                    <a:pos x="T6" y="T7"/>
                  </a:cxn>
                  <a:cxn ang="0">
                    <a:pos x="T8" y="T9"/>
                  </a:cxn>
                  <a:cxn ang="0">
                    <a:pos x="T10" y="T11"/>
                  </a:cxn>
                </a:cxnLst>
                <a:rect l="0" t="0" r="r" b="b"/>
                <a:pathLst>
                  <a:path w="460" h="461">
                    <a:moveTo>
                      <a:pt x="460" y="461"/>
                    </a:moveTo>
                    <a:lnTo>
                      <a:pt x="460" y="461"/>
                    </a:lnTo>
                    <a:lnTo>
                      <a:pt x="0" y="461"/>
                    </a:lnTo>
                    <a:lnTo>
                      <a:pt x="0" y="0"/>
                    </a:lnTo>
                    <a:lnTo>
                      <a:pt x="460" y="0"/>
                    </a:lnTo>
                    <a:lnTo>
                      <a:pt x="460" y="461"/>
                    </a:lnTo>
                    <a:close/>
                  </a:path>
                </a:pathLst>
              </a:custGeom>
              <a:solidFill>
                <a:srgbClr val="00A4E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1" name="Freeform 17">
                <a:extLst>
                  <a:ext uri="{FF2B5EF4-FFF2-40B4-BE49-F238E27FC236}">
                    <a16:creationId xmlns:a16="http://schemas.microsoft.com/office/drawing/2014/main" id="{46B4200A-19FA-09F7-15E5-A5C4E93FFEE5}"/>
                  </a:ext>
                </a:extLst>
              </p:cNvPr>
              <p:cNvSpPr>
                <a:spLocks/>
              </p:cNvSpPr>
              <p:nvPr/>
            </p:nvSpPr>
            <p:spPr bwMode="auto">
              <a:xfrm>
                <a:off x="736601" y="738188"/>
                <a:ext cx="139700" cy="141287"/>
              </a:xfrm>
              <a:custGeom>
                <a:avLst/>
                <a:gdLst>
                  <a:gd name="T0" fmla="*/ 461 w 461"/>
                  <a:gd name="T1" fmla="*/ 461 h 461"/>
                  <a:gd name="T2" fmla="*/ 461 w 461"/>
                  <a:gd name="T3" fmla="*/ 461 h 461"/>
                  <a:gd name="T4" fmla="*/ 0 w 461"/>
                  <a:gd name="T5" fmla="*/ 461 h 461"/>
                  <a:gd name="T6" fmla="*/ 0 w 461"/>
                  <a:gd name="T7" fmla="*/ 0 h 461"/>
                  <a:gd name="T8" fmla="*/ 461 w 461"/>
                  <a:gd name="T9" fmla="*/ 0 h 461"/>
                  <a:gd name="T10" fmla="*/ 461 w 461"/>
                  <a:gd name="T11" fmla="*/ 461 h 461"/>
                </a:gdLst>
                <a:ahLst/>
                <a:cxnLst>
                  <a:cxn ang="0">
                    <a:pos x="T0" y="T1"/>
                  </a:cxn>
                  <a:cxn ang="0">
                    <a:pos x="T2" y="T3"/>
                  </a:cxn>
                  <a:cxn ang="0">
                    <a:pos x="T4" y="T5"/>
                  </a:cxn>
                  <a:cxn ang="0">
                    <a:pos x="T6" y="T7"/>
                  </a:cxn>
                  <a:cxn ang="0">
                    <a:pos x="T8" y="T9"/>
                  </a:cxn>
                  <a:cxn ang="0">
                    <a:pos x="T10" y="T11"/>
                  </a:cxn>
                </a:cxnLst>
                <a:rect l="0" t="0" r="r" b="b"/>
                <a:pathLst>
                  <a:path w="461" h="461">
                    <a:moveTo>
                      <a:pt x="461" y="461"/>
                    </a:moveTo>
                    <a:lnTo>
                      <a:pt x="461" y="461"/>
                    </a:lnTo>
                    <a:lnTo>
                      <a:pt x="0" y="461"/>
                    </a:lnTo>
                    <a:lnTo>
                      <a:pt x="0" y="0"/>
                    </a:lnTo>
                    <a:lnTo>
                      <a:pt x="461" y="0"/>
                    </a:lnTo>
                    <a:lnTo>
                      <a:pt x="461" y="461"/>
                    </a:lnTo>
                    <a:close/>
                  </a:path>
                </a:pathLst>
              </a:custGeom>
              <a:solidFill>
                <a:srgbClr val="FFB9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02" name="Group 201">
            <a:extLst>
              <a:ext uri="{FF2B5EF4-FFF2-40B4-BE49-F238E27FC236}">
                <a16:creationId xmlns:a16="http://schemas.microsoft.com/office/drawing/2014/main" id="{DB4610C8-EBE4-5586-9B07-7845363DE5FE}"/>
              </a:ext>
              <a:ext uri="{C183D7F6-B498-43B3-948B-1728B52AA6E4}">
                <adec:decorative xmlns:adec="http://schemas.microsoft.com/office/drawing/2017/decorative" val="1"/>
              </a:ext>
            </a:extLst>
          </p:cNvPr>
          <p:cNvGrpSpPr/>
          <p:nvPr/>
        </p:nvGrpSpPr>
        <p:grpSpPr>
          <a:xfrm>
            <a:off x="10743745" y="3258043"/>
            <a:ext cx="581216" cy="581216"/>
            <a:chOff x="929561" y="3207207"/>
            <a:chExt cx="617988" cy="617988"/>
          </a:xfrm>
        </p:grpSpPr>
        <p:sp>
          <p:nvSpPr>
            <p:cNvPr id="203" name="Oval 202">
              <a:extLst>
                <a:ext uri="{FF2B5EF4-FFF2-40B4-BE49-F238E27FC236}">
                  <a16:creationId xmlns:a16="http://schemas.microsoft.com/office/drawing/2014/main" id="{AE95231F-47FA-FDEC-578B-271048CE1419}"/>
                </a:ext>
              </a:extLst>
            </p:cNvPr>
            <p:cNvSpPr/>
            <p:nvPr/>
          </p:nvSpPr>
          <p:spPr bwMode="auto">
            <a:xfrm>
              <a:off x="929561" y="3207207"/>
              <a:ext cx="617988" cy="617988"/>
            </a:xfrm>
            <a:prstGeom prst="ellipse">
              <a:avLst/>
            </a:prstGeom>
            <a:solidFill>
              <a:schemeClr val="accent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04" name="Graphic 56" descr="IoT">
              <a:extLst>
                <a:ext uri="{FF2B5EF4-FFF2-40B4-BE49-F238E27FC236}">
                  <a16:creationId xmlns:a16="http://schemas.microsoft.com/office/drawing/2014/main" id="{3EB67AA2-3E16-F640-80C4-F08FE5A59A28}"/>
                </a:ext>
              </a:extLst>
            </p:cNvPr>
            <p:cNvSpPr/>
            <p:nvPr/>
          </p:nvSpPr>
          <p:spPr>
            <a:xfrm>
              <a:off x="1105355" y="3380971"/>
              <a:ext cx="266400" cy="270460"/>
            </a:xfrm>
            <a:custGeom>
              <a:avLst/>
              <a:gdLst>
                <a:gd name="connsiteX0" fmla="*/ 59627 w 368808"/>
                <a:gd name="connsiteY0" fmla="*/ 287756 h 374429"/>
                <a:gd name="connsiteX1" fmla="*/ 36385 w 368808"/>
                <a:gd name="connsiteY1" fmla="*/ 310615 h 374429"/>
                <a:gd name="connsiteX2" fmla="*/ 59245 w 368808"/>
                <a:gd name="connsiteY2" fmla="*/ 333857 h 374429"/>
                <a:gd name="connsiteX3" fmla="*/ 82486 w 368808"/>
                <a:gd name="connsiteY3" fmla="*/ 310996 h 374429"/>
                <a:gd name="connsiteX4" fmla="*/ 82486 w 368808"/>
                <a:gd name="connsiteY4" fmla="*/ 310901 h 374429"/>
                <a:gd name="connsiteX5" fmla="*/ 82486 w 368808"/>
                <a:gd name="connsiteY5" fmla="*/ 310901 h 374429"/>
                <a:gd name="connsiteX6" fmla="*/ 60398 w 368808"/>
                <a:gd name="connsiteY6" fmla="*/ 287851 h 374429"/>
                <a:gd name="connsiteX7" fmla="*/ 60293 w 368808"/>
                <a:gd name="connsiteY7" fmla="*/ 287851 h 374429"/>
                <a:gd name="connsiteX8" fmla="*/ 59627 w 368808"/>
                <a:gd name="connsiteY8" fmla="*/ 287851 h 374429"/>
                <a:gd name="connsiteX9" fmla="*/ 59627 w 368808"/>
                <a:gd name="connsiteY9" fmla="*/ 37724 h 374429"/>
                <a:gd name="connsiteX10" fmla="*/ 36385 w 368808"/>
                <a:gd name="connsiteY10" fmla="*/ 60584 h 374429"/>
                <a:gd name="connsiteX11" fmla="*/ 59245 w 368808"/>
                <a:gd name="connsiteY11" fmla="*/ 83825 h 374429"/>
                <a:gd name="connsiteX12" fmla="*/ 82486 w 368808"/>
                <a:gd name="connsiteY12" fmla="*/ 60965 h 374429"/>
                <a:gd name="connsiteX13" fmla="*/ 82486 w 368808"/>
                <a:gd name="connsiteY13" fmla="*/ 60775 h 374429"/>
                <a:gd name="connsiteX14" fmla="*/ 82486 w 368808"/>
                <a:gd name="connsiteY14" fmla="*/ 60775 h 374429"/>
                <a:gd name="connsiteX15" fmla="*/ 60398 w 368808"/>
                <a:gd name="connsiteY15" fmla="*/ 37724 h 374429"/>
                <a:gd name="connsiteX16" fmla="*/ 60293 w 368808"/>
                <a:gd name="connsiteY16" fmla="*/ 37724 h 374429"/>
                <a:gd name="connsiteX17" fmla="*/ 59627 w 368808"/>
                <a:gd name="connsiteY17" fmla="*/ 37724 h 374429"/>
                <a:gd name="connsiteX18" fmla="*/ 185261 w 368808"/>
                <a:gd name="connsiteY18" fmla="*/ -376 h 374429"/>
                <a:gd name="connsiteX19" fmla="*/ 162020 w 368808"/>
                <a:gd name="connsiteY19" fmla="*/ 22484 h 374429"/>
                <a:gd name="connsiteX20" fmla="*/ 184880 w 368808"/>
                <a:gd name="connsiteY20" fmla="*/ 45725 h 374429"/>
                <a:gd name="connsiteX21" fmla="*/ 208121 w 368808"/>
                <a:gd name="connsiteY21" fmla="*/ 22865 h 374429"/>
                <a:gd name="connsiteX22" fmla="*/ 208121 w 368808"/>
                <a:gd name="connsiteY22" fmla="*/ 22675 h 374429"/>
                <a:gd name="connsiteX23" fmla="*/ 208121 w 368808"/>
                <a:gd name="connsiteY23" fmla="*/ 22675 h 374429"/>
                <a:gd name="connsiteX24" fmla="*/ 185842 w 368808"/>
                <a:gd name="connsiteY24" fmla="*/ -376 h 374429"/>
                <a:gd name="connsiteX25" fmla="*/ 185833 w 368808"/>
                <a:gd name="connsiteY25" fmla="*/ -376 h 374429"/>
                <a:gd name="connsiteX26" fmla="*/ 185261 w 368808"/>
                <a:gd name="connsiteY26" fmla="*/ -376 h 374429"/>
                <a:gd name="connsiteX27" fmla="*/ 185261 w 368808"/>
                <a:gd name="connsiteY27" fmla="*/ 162121 h 374429"/>
                <a:gd name="connsiteX28" fmla="*/ 162020 w 368808"/>
                <a:gd name="connsiteY28" fmla="*/ 184981 h 374429"/>
                <a:gd name="connsiteX29" fmla="*/ 184880 w 368808"/>
                <a:gd name="connsiteY29" fmla="*/ 208222 h 374429"/>
                <a:gd name="connsiteX30" fmla="*/ 208121 w 368808"/>
                <a:gd name="connsiteY30" fmla="*/ 185362 h 374429"/>
                <a:gd name="connsiteX31" fmla="*/ 208121 w 368808"/>
                <a:gd name="connsiteY31" fmla="*/ 185266 h 374429"/>
                <a:gd name="connsiteX32" fmla="*/ 208121 w 368808"/>
                <a:gd name="connsiteY32" fmla="*/ 185266 h 374429"/>
                <a:gd name="connsiteX33" fmla="*/ 186023 w 368808"/>
                <a:gd name="connsiteY33" fmla="*/ 162216 h 374429"/>
                <a:gd name="connsiteX34" fmla="*/ 185261 w 368808"/>
                <a:gd name="connsiteY34" fmla="*/ 162216 h 374429"/>
                <a:gd name="connsiteX35" fmla="*/ 185261 w 368808"/>
                <a:gd name="connsiteY35" fmla="*/ 327951 h 374429"/>
                <a:gd name="connsiteX36" fmla="*/ 162020 w 368808"/>
                <a:gd name="connsiteY36" fmla="*/ 350811 h 374429"/>
                <a:gd name="connsiteX37" fmla="*/ 184880 w 368808"/>
                <a:gd name="connsiteY37" fmla="*/ 374052 h 374429"/>
                <a:gd name="connsiteX38" fmla="*/ 208121 w 368808"/>
                <a:gd name="connsiteY38" fmla="*/ 351192 h 374429"/>
                <a:gd name="connsiteX39" fmla="*/ 208121 w 368808"/>
                <a:gd name="connsiteY39" fmla="*/ 351001 h 374429"/>
                <a:gd name="connsiteX40" fmla="*/ 208121 w 368808"/>
                <a:gd name="connsiteY40" fmla="*/ 351001 h 374429"/>
                <a:gd name="connsiteX41" fmla="*/ 185937 w 368808"/>
                <a:gd name="connsiteY41" fmla="*/ 328046 h 374429"/>
                <a:gd name="connsiteX42" fmla="*/ 185928 w 368808"/>
                <a:gd name="connsiteY42" fmla="*/ 328046 h 374429"/>
                <a:gd name="connsiteX43" fmla="*/ 185261 w 368808"/>
                <a:gd name="connsiteY43" fmla="*/ 328046 h 374429"/>
                <a:gd name="connsiteX44" fmla="*/ 185261 w 368808"/>
                <a:gd name="connsiteY44" fmla="*/ 207841 h 374429"/>
                <a:gd name="connsiteX45" fmla="*/ 185928 w 368808"/>
                <a:gd name="connsiteY45" fmla="*/ 327951 h 374429"/>
                <a:gd name="connsiteX46" fmla="*/ 185261 w 368808"/>
                <a:gd name="connsiteY46" fmla="*/ 161835 h 374429"/>
                <a:gd name="connsiteX47" fmla="*/ 185261 w 368808"/>
                <a:gd name="connsiteY47" fmla="*/ 45440 h 374429"/>
                <a:gd name="connsiteX48" fmla="*/ 169926 w 368808"/>
                <a:gd name="connsiteY48" fmla="*/ 167836 h 374429"/>
                <a:gd name="connsiteX49" fmla="*/ 75533 w 368808"/>
                <a:gd name="connsiteY49" fmla="*/ 74776 h 374429"/>
                <a:gd name="connsiteX50" fmla="*/ 168116 w 368808"/>
                <a:gd name="connsiteY50" fmla="*/ 200697 h 374429"/>
                <a:gd name="connsiteX51" fmla="*/ 75343 w 368808"/>
                <a:gd name="connsiteY51" fmla="*/ 294328 h 374429"/>
                <a:gd name="connsiteX52" fmla="*/ 23051 w 368808"/>
                <a:gd name="connsiteY52" fmla="*/ 162216 h 374429"/>
                <a:gd name="connsiteX53" fmla="*/ -286 w 368808"/>
                <a:gd name="connsiteY53" fmla="*/ 185171 h 374429"/>
                <a:gd name="connsiteX54" fmla="*/ 22669 w 368808"/>
                <a:gd name="connsiteY54" fmla="*/ 208507 h 374429"/>
                <a:gd name="connsiteX55" fmla="*/ 46006 w 368808"/>
                <a:gd name="connsiteY55" fmla="*/ 185552 h 374429"/>
                <a:gd name="connsiteX56" fmla="*/ 46006 w 368808"/>
                <a:gd name="connsiteY56" fmla="*/ 185362 h 374429"/>
                <a:gd name="connsiteX57" fmla="*/ 46006 w 368808"/>
                <a:gd name="connsiteY57" fmla="*/ 185362 h 374429"/>
                <a:gd name="connsiteX58" fmla="*/ 23727 w 368808"/>
                <a:gd name="connsiteY58" fmla="*/ 162311 h 374429"/>
                <a:gd name="connsiteX59" fmla="*/ 23717 w 368808"/>
                <a:gd name="connsiteY59" fmla="*/ 162311 h 374429"/>
                <a:gd name="connsiteX60" fmla="*/ 23051 w 368808"/>
                <a:gd name="connsiteY60" fmla="*/ 162311 h 374429"/>
                <a:gd name="connsiteX61" fmla="*/ 46006 w 368808"/>
                <a:gd name="connsiteY61" fmla="*/ 185266 h 374429"/>
                <a:gd name="connsiteX62" fmla="*/ 162211 w 368808"/>
                <a:gd name="connsiteY62" fmla="*/ 185266 h 374429"/>
                <a:gd name="connsiteX63" fmla="*/ 308515 w 368808"/>
                <a:gd name="connsiteY63" fmla="*/ 288232 h 374429"/>
                <a:gd name="connsiteX64" fmla="*/ 308515 w 368808"/>
                <a:gd name="connsiteY64" fmla="*/ 288232 h 374429"/>
                <a:gd name="connsiteX65" fmla="*/ 286226 w 368808"/>
                <a:gd name="connsiteY65" fmla="*/ 311273 h 374429"/>
                <a:gd name="connsiteX66" fmla="*/ 286226 w 368808"/>
                <a:gd name="connsiteY66" fmla="*/ 311282 h 374429"/>
                <a:gd name="connsiteX67" fmla="*/ 286226 w 368808"/>
                <a:gd name="connsiteY67" fmla="*/ 311282 h 374429"/>
                <a:gd name="connsiteX68" fmla="*/ 309372 w 368808"/>
                <a:gd name="connsiteY68" fmla="*/ 334047 h 374429"/>
                <a:gd name="connsiteX69" fmla="*/ 332137 w 368808"/>
                <a:gd name="connsiteY69" fmla="*/ 310901 h 374429"/>
                <a:gd name="connsiteX70" fmla="*/ 309181 w 368808"/>
                <a:gd name="connsiteY70" fmla="*/ 288136 h 374429"/>
                <a:gd name="connsiteX71" fmla="*/ 308515 w 368808"/>
                <a:gd name="connsiteY71" fmla="*/ 38200 h 374429"/>
                <a:gd name="connsiteX72" fmla="*/ 308515 w 368808"/>
                <a:gd name="connsiteY72" fmla="*/ 38200 h 374429"/>
                <a:gd name="connsiteX73" fmla="*/ 286226 w 368808"/>
                <a:gd name="connsiteY73" fmla="*/ 61241 h 374429"/>
                <a:gd name="connsiteX74" fmla="*/ 286226 w 368808"/>
                <a:gd name="connsiteY74" fmla="*/ 61251 h 374429"/>
                <a:gd name="connsiteX75" fmla="*/ 286226 w 368808"/>
                <a:gd name="connsiteY75" fmla="*/ 61251 h 374429"/>
                <a:gd name="connsiteX76" fmla="*/ 309277 w 368808"/>
                <a:gd name="connsiteY76" fmla="*/ 84111 h 374429"/>
                <a:gd name="connsiteX77" fmla="*/ 332137 w 368808"/>
                <a:gd name="connsiteY77" fmla="*/ 61060 h 374429"/>
                <a:gd name="connsiteX78" fmla="*/ 309181 w 368808"/>
                <a:gd name="connsiteY78" fmla="*/ 38200 h 374429"/>
                <a:gd name="connsiteX79" fmla="*/ 293465 w 368808"/>
                <a:gd name="connsiteY79" fmla="*/ 75253 h 374429"/>
                <a:gd name="connsiteX80" fmla="*/ 199072 w 368808"/>
                <a:gd name="connsiteY80" fmla="*/ 168312 h 374429"/>
                <a:gd name="connsiteX81" fmla="*/ 293465 w 368808"/>
                <a:gd name="connsiteY81" fmla="*/ 294328 h 374429"/>
                <a:gd name="connsiteX82" fmla="*/ 200311 w 368808"/>
                <a:gd name="connsiteY82" fmla="*/ 200697 h 374429"/>
                <a:gd name="connsiteX83" fmla="*/ 344710 w 368808"/>
                <a:gd name="connsiteY83" fmla="*/ 162597 h 374429"/>
                <a:gd name="connsiteX84" fmla="*/ 344710 w 368808"/>
                <a:gd name="connsiteY84" fmla="*/ 162597 h 374429"/>
                <a:gd name="connsiteX85" fmla="*/ 322421 w 368808"/>
                <a:gd name="connsiteY85" fmla="*/ 185638 h 374429"/>
                <a:gd name="connsiteX86" fmla="*/ 322421 w 368808"/>
                <a:gd name="connsiteY86" fmla="*/ 185648 h 374429"/>
                <a:gd name="connsiteX87" fmla="*/ 322421 w 368808"/>
                <a:gd name="connsiteY87" fmla="*/ 185648 h 374429"/>
                <a:gd name="connsiteX88" fmla="*/ 345567 w 368808"/>
                <a:gd name="connsiteY88" fmla="*/ 208603 h 374429"/>
                <a:gd name="connsiteX89" fmla="*/ 368522 w 368808"/>
                <a:gd name="connsiteY89" fmla="*/ 185457 h 374429"/>
                <a:gd name="connsiteX90" fmla="*/ 345377 w 368808"/>
                <a:gd name="connsiteY90" fmla="*/ 162502 h 374429"/>
                <a:gd name="connsiteX91" fmla="*/ 322421 w 368808"/>
                <a:gd name="connsiteY91" fmla="*/ 185648 h 374429"/>
                <a:gd name="connsiteX92" fmla="*/ 206216 w 368808"/>
                <a:gd name="connsiteY92" fmla="*/ 185648 h 374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368808" h="374429">
                  <a:moveTo>
                    <a:pt x="59627" y="287756"/>
                  </a:moveTo>
                  <a:cubicBezTo>
                    <a:pt x="46901" y="287651"/>
                    <a:pt x="36490" y="297881"/>
                    <a:pt x="36385" y="310615"/>
                  </a:cubicBezTo>
                  <a:cubicBezTo>
                    <a:pt x="36281" y="323341"/>
                    <a:pt x="46520" y="333752"/>
                    <a:pt x="59245" y="333857"/>
                  </a:cubicBezTo>
                  <a:cubicBezTo>
                    <a:pt x="71980" y="333961"/>
                    <a:pt x="82382" y="323722"/>
                    <a:pt x="82486" y="310996"/>
                  </a:cubicBezTo>
                  <a:cubicBezTo>
                    <a:pt x="82486" y="310968"/>
                    <a:pt x="82486" y="310930"/>
                    <a:pt x="82486" y="310901"/>
                  </a:cubicBezTo>
                  <a:lnTo>
                    <a:pt x="82486" y="310901"/>
                  </a:lnTo>
                  <a:cubicBezTo>
                    <a:pt x="82753" y="298433"/>
                    <a:pt x="72857" y="288117"/>
                    <a:pt x="60398" y="287851"/>
                  </a:cubicBezTo>
                  <a:cubicBezTo>
                    <a:pt x="60360" y="287851"/>
                    <a:pt x="60331" y="287851"/>
                    <a:pt x="60293" y="287851"/>
                  </a:cubicBezTo>
                  <a:lnTo>
                    <a:pt x="59627" y="287851"/>
                  </a:lnTo>
                  <a:close/>
                  <a:moveTo>
                    <a:pt x="59627" y="37724"/>
                  </a:moveTo>
                  <a:cubicBezTo>
                    <a:pt x="46901" y="37619"/>
                    <a:pt x="36490" y="47849"/>
                    <a:pt x="36385" y="60584"/>
                  </a:cubicBezTo>
                  <a:cubicBezTo>
                    <a:pt x="36281" y="73310"/>
                    <a:pt x="46520" y="83720"/>
                    <a:pt x="59245" y="83825"/>
                  </a:cubicBezTo>
                  <a:cubicBezTo>
                    <a:pt x="71971" y="83930"/>
                    <a:pt x="82382" y="73690"/>
                    <a:pt x="82486" y="60965"/>
                  </a:cubicBezTo>
                  <a:cubicBezTo>
                    <a:pt x="82486" y="60898"/>
                    <a:pt x="82486" y="60841"/>
                    <a:pt x="82486" y="60775"/>
                  </a:cubicBezTo>
                  <a:lnTo>
                    <a:pt x="82486" y="60775"/>
                  </a:lnTo>
                  <a:cubicBezTo>
                    <a:pt x="82753" y="48306"/>
                    <a:pt x="72857" y="37991"/>
                    <a:pt x="60398" y="37724"/>
                  </a:cubicBezTo>
                  <a:cubicBezTo>
                    <a:pt x="60360" y="37724"/>
                    <a:pt x="60331" y="37724"/>
                    <a:pt x="60293" y="37724"/>
                  </a:cubicBezTo>
                  <a:lnTo>
                    <a:pt x="59627" y="37724"/>
                  </a:lnTo>
                  <a:close/>
                  <a:moveTo>
                    <a:pt x="185261" y="-376"/>
                  </a:moveTo>
                  <a:cubicBezTo>
                    <a:pt x="172536" y="-481"/>
                    <a:pt x="162125" y="9749"/>
                    <a:pt x="162020" y="22484"/>
                  </a:cubicBezTo>
                  <a:cubicBezTo>
                    <a:pt x="161915" y="35210"/>
                    <a:pt x="172155" y="45620"/>
                    <a:pt x="184880" y="45725"/>
                  </a:cubicBezTo>
                  <a:cubicBezTo>
                    <a:pt x="197606" y="45830"/>
                    <a:pt x="208016" y="35590"/>
                    <a:pt x="208121" y="22865"/>
                  </a:cubicBezTo>
                  <a:cubicBezTo>
                    <a:pt x="208121" y="22798"/>
                    <a:pt x="208121" y="22741"/>
                    <a:pt x="208121" y="22675"/>
                  </a:cubicBezTo>
                  <a:lnTo>
                    <a:pt x="208121" y="22675"/>
                  </a:lnTo>
                  <a:cubicBezTo>
                    <a:pt x="208331" y="10159"/>
                    <a:pt x="198358" y="-166"/>
                    <a:pt x="185842" y="-376"/>
                  </a:cubicBezTo>
                  <a:cubicBezTo>
                    <a:pt x="185833" y="-376"/>
                    <a:pt x="185833" y="-376"/>
                    <a:pt x="185833" y="-376"/>
                  </a:cubicBezTo>
                  <a:lnTo>
                    <a:pt x="185261" y="-376"/>
                  </a:lnTo>
                  <a:close/>
                  <a:moveTo>
                    <a:pt x="185261" y="162121"/>
                  </a:moveTo>
                  <a:cubicBezTo>
                    <a:pt x="172536" y="162016"/>
                    <a:pt x="162125" y="172246"/>
                    <a:pt x="162020" y="184981"/>
                  </a:cubicBezTo>
                  <a:cubicBezTo>
                    <a:pt x="161915" y="197706"/>
                    <a:pt x="172155" y="208117"/>
                    <a:pt x="184880" y="208222"/>
                  </a:cubicBezTo>
                  <a:cubicBezTo>
                    <a:pt x="197615" y="208326"/>
                    <a:pt x="208016" y="198087"/>
                    <a:pt x="208121" y="185362"/>
                  </a:cubicBezTo>
                  <a:cubicBezTo>
                    <a:pt x="208121" y="185333"/>
                    <a:pt x="208121" y="185295"/>
                    <a:pt x="208121" y="185266"/>
                  </a:cubicBezTo>
                  <a:lnTo>
                    <a:pt x="208121" y="185266"/>
                  </a:lnTo>
                  <a:cubicBezTo>
                    <a:pt x="208331" y="172817"/>
                    <a:pt x="198472" y="162530"/>
                    <a:pt x="186023" y="162216"/>
                  </a:cubicBezTo>
                  <a:lnTo>
                    <a:pt x="185261" y="162216"/>
                  </a:lnTo>
                  <a:close/>
                  <a:moveTo>
                    <a:pt x="185261" y="327951"/>
                  </a:moveTo>
                  <a:cubicBezTo>
                    <a:pt x="172536" y="327846"/>
                    <a:pt x="162125" y="338076"/>
                    <a:pt x="162020" y="350811"/>
                  </a:cubicBezTo>
                  <a:cubicBezTo>
                    <a:pt x="161915" y="363536"/>
                    <a:pt x="172155" y="373947"/>
                    <a:pt x="184880" y="374052"/>
                  </a:cubicBezTo>
                  <a:cubicBezTo>
                    <a:pt x="197606" y="374157"/>
                    <a:pt x="208016" y="363917"/>
                    <a:pt x="208121" y="351192"/>
                  </a:cubicBezTo>
                  <a:cubicBezTo>
                    <a:pt x="208121" y="351125"/>
                    <a:pt x="208121" y="351068"/>
                    <a:pt x="208121" y="351001"/>
                  </a:cubicBezTo>
                  <a:lnTo>
                    <a:pt x="208121" y="351001"/>
                  </a:lnTo>
                  <a:cubicBezTo>
                    <a:pt x="208331" y="338533"/>
                    <a:pt x="198396" y="328256"/>
                    <a:pt x="185937" y="328046"/>
                  </a:cubicBezTo>
                  <a:cubicBezTo>
                    <a:pt x="185928" y="328046"/>
                    <a:pt x="185928" y="328046"/>
                    <a:pt x="185928" y="328046"/>
                  </a:cubicBezTo>
                  <a:lnTo>
                    <a:pt x="185261" y="328046"/>
                  </a:lnTo>
                  <a:close/>
                  <a:moveTo>
                    <a:pt x="185261" y="207841"/>
                  </a:moveTo>
                  <a:lnTo>
                    <a:pt x="185928" y="327951"/>
                  </a:lnTo>
                  <a:moveTo>
                    <a:pt x="185261" y="161835"/>
                  </a:moveTo>
                  <a:lnTo>
                    <a:pt x="185261" y="45440"/>
                  </a:lnTo>
                  <a:moveTo>
                    <a:pt x="169926" y="167836"/>
                  </a:moveTo>
                  <a:lnTo>
                    <a:pt x="75533" y="74776"/>
                  </a:lnTo>
                  <a:moveTo>
                    <a:pt x="168116" y="200697"/>
                  </a:moveTo>
                  <a:lnTo>
                    <a:pt x="75343" y="294328"/>
                  </a:lnTo>
                  <a:moveTo>
                    <a:pt x="23051" y="162216"/>
                  </a:moveTo>
                  <a:cubicBezTo>
                    <a:pt x="10268" y="162111"/>
                    <a:pt x="-181" y="172389"/>
                    <a:pt x="-286" y="185171"/>
                  </a:cubicBezTo>
                  <a:cubicBezTo>
                    <a:pt x="-391" y="197954"/>
                    <a:pt x="9887" y="208403"/>
                    <a:pt x="22669" y="208507"/>
                  </a:cubicBezTo>
                  <a:cubicBezTo>
                    <a:pt x="35452" y="208612"/>
                    <a:pt x="45901" y="198335"/>
                    <a:pt x="46006" y="185552"/>
                  </a:cubicBezTo>
                  <a:cubicBezTo>
                    <a:pt x="46006" y="185486"/>
                    <a:pt x="46006" y="185428"/>
                    <a:pt x="46006" y="185362"/>
                  </a:cubicBezTo>
                  <a:lnTo>
                    <a:pt x="46006" y="185362"/>
                  </a:lnTo>
                  <a:cubicBezTo>
                    <a:pt x="46215" y="172846"/>
                    <a:pt x="36242" y="162521"/>
                    <a:pt x="23727" y="162311"/>
                  </a:cubicBezTo>
                  <a:cubicBezTo>
                    <a:pt x="23717" y="162311"/>
                    <a:pt x="23717" y="162311"/>
                    <a:pt x="23717" y="162311"/>
                  </a:cubicBezTo>
                  <a:lnTo>
                    <a:pt x="23051" y="162311"/>
                  </a:lnTo>
                  <a:close/>
                  <a:moveTo>
                    <a:pt x="46006" y="185266"/>
                  </a:moveTo>
                  <a:lnTo>
                    <a:pt x="162211" y="185266"/>
                  </a:lnTo>
                  <a:moveTo>
                    <a:pt x="308515" y="288232"/>
                  </a:moveTo>
                  <a:lnTo>
                    <a:pt x="308515" y="288232"/>
                  </a:lnTo>
                  <a:cubicBezTo>
                    <a:pt x="295999" y="288441"/>
                    <a:pt x="286016" y="298757"/>
                    <a:pt x="286226" y="311273"/>
                  </a:cubicBezTo>
                  <a:cubicBezTo>
                    <a:pt x="286226" y="311282"/>
                    <a:pt x="286226" y="311282"/>
                    <a:pt x="286226" y="311282"/>
                  </a:cubicBezTo>
                  <a:lnTo>
                    <a:pt x="286226" y="311282"/>
                  </a:lnTo>
                  <a:cubicBezTo>
                    <a:pt x="286331" y="323960"/>
                    <a:pt x="296694" y="334152"/>
                    <a:pt x="309372" y="334047"/>
                  </a:cubicBezTo>
                  <a:cubicBezTo>
                    <a:pt x="322050" y="333942"/>
                    <a:pt x="332242" y="323579"/>
                    <a:pt x="332137" y="310901"/>
                  </a:cubicBezTo>
                  <a:cubicBezTo>
                    <a:pt x="332032" y="298300"/>
                    <a:pt x="321783" y="288136"/>
                    <a:pt x="309181" y="288136"/>
                  </a:cubicBezTo>
                  <a:close/>
                  <a:moveTo>
                    <a:pt x="308515" y="38200"/>
                  </a:moveTo>
                  <a:lnTo>
                    <a:pt x="308515" y="38200"/>
                  </a:lnTo>
                  <a:cubicBezTo>
                    <a:pt x="295999" y="38410"/>
                    <a:pt x="286016" y="48726"/>
                    <a:pt x="286226" y="61241"/>
                  </a:cubicBezTo>
                  <a:cubicBezTo>
                    <a:pt x="286226" y="61251"/>
                    <a:pt x="286226" y="61251"/>
                    <a:pt x="286226" y="61251"/>
                  </a:cubicBezTo>
                  <a:lnTo>
                    <a:pt x="286226" y="61251"/>
                  </a:lnTo>
                  <a:cubicBezTo>
                    <a:pt x="286283" y="73929"/>
                    <a:pt x="296599" y="84159"/>
                    <a:pt x="309277" y="84111"/>
                  </a:cubicBezTo>
                  <a:cubicBezTo>
                    <a:pt x="321954" y="84054"/>
                    <a:pt x="332184" y="73738"/>
                    <a:pt x="332137" y="61060"/>
                  </a:cubicBezTo>
                  <a:cubicBezTo>
                    <a:pt x="332080" y="48421"/>
                    <a:pt x="321821" y="38200"/>
                    <a:pt x="309181" y="38200"/>
                  </a:cubicBezTo>
                  <a:close/>
                  <a:moveTo>
                    <a:pt x="293465" y="75253"/>
                  </a:moveTo>
                  <a:lnTo>
                    <a:pt x="199072" y="168312"/>
                  </a:lnTo>
                  <a:moveTo>
                    <a:pt x="293465" y="294328"/>
                  </a:moveTo>
                  <a:lnTo>
                    <a:pt x="200311" y="200697"/>
                  </a:lnTo>
                  <a:moveTo>
                    <a:pt x="344710" y="162597"/>
                  </a:moveTo>
                  <a:lnTo>
                    <a:pt x="344710" y="162597"/>
                  </a:lnTo>
                  <a:cubicBezTo>
                    <a:pt x="332194" y="162806"/>
                    <a:pt x="322212" y="173122"/>
                    <a:pt x="322421" y="185638"/>
                  </a:cubicBezTo>
                  <a:cubicBezTo>
                    <a:pt x="322421" y="185648"/>
                    <a:pt x="322421" y="185648"/>
                    <a:pt x="322421" y="185648"/>
                  </a:cubicBezTo>
                  <a:lnTo>
                    <a:pt x="322421" y="185648"/>
                  </a:lnTo>
                  <a:cubicBezTo>
                    <a:pt x="322478" y="198382"/>
                    <a:pt x="332832" y="208660"/>
                    <a:pt x="345567" y="208603"/>
                  </a:cubicBezTo>
                  <a:cubicBezTo>
                    <a:pt x="358302" y="208546"/>
                    <a:pt x="368570" y="198192"/>
                    <a:pt x="368522" y="185457"/>
                  </a:cubicBezTo>
                  <a:cubicBezTo>
                    <a:pt x="368465" y="172731"/>
                    <a:pt x="358111" y="162454"/>
                    <a:pt x="345377" y="162502"/>
                  </a:cubicBezTo>
                  <a:close/>
                  <a:moveTo>
                    <a:pt x="322421" y="185648"/>
                  </a:moveTo>
                  <a:lnTo>
                    <a:pt x="206216" y="185648"/>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6" name="Group 205">
            <a:extLst>
              <a:ext uri="{FF2B5EF4-FFF2-40B4-BE49-F238E27FC236}">
                <a16:creationId xmlns:a16="http://schemas.microsoft.com/office/drawing/2014/main" id="{62629EA1-4221-B9F3-9920-01212AEC0F14}"/>
              </a:ext>
              <a:ext uri="{C183D7F6-B498-43B3-948B-1728B52AA6E4}">
                <adec:decorative xmlns:adec="http://schemas.microsoft.com/office/drawing/2017/decorative" val="1"/>
              </a:ext>
            </a:extLst>
          </p:cNvPr>
          <p:cNvGrpSpPr/>
          <p:nvPr/>
        </p:nvGrpSpPr>
        <p:grpSpPr>
          <a:xfrm>
            <a:off x="7780736" y="2208212"/>
            <a:ext cx="581216" cy="581216"/>
            <a:chOff x="6584380" y="3943624"/>
            <a:chExt cx="581216" cy="581216"/>
          </a:xfrm>
        </p:grpSpPr>
        <p:sp>
          <p:nvSpPr>
            <p:cNvPr id="207" name="Oval 206">
              <a:extLst>
                <a:ext uri="{FF2B5EF4-FFF2-40B4-BE49-F238E27FC236}">
                  <a16:creationId xmlns:a16="http://schemas.microsoft.com/office/drawing/2014/main" id="{B7A3C2FA-929E-3398-9BD1-F48F19EC92CA}"/>
                </a:ext>
              </a:extLst>
            </p:cNvPr>
            <p:cNvSpPr/>
            <p:nvPr/>
          </p:nvSpPr>
          <p:spPr bwMode="auto">
            <a:xfrm>
              <a:off x="6584380" y="3943624"/>
              <a:ext cx="581216" cy="581216"/>
            </a:xfrm>
            <a:prstGeom prst="ellipse">
              <a:avLst/>
            </a:prstGeom>
            <a:solidFill>
              <a:schemeClr val="accent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08" name="Database_EFC7">
              <a:extLst>
                <a:ext uri="{FF2B5EF4-FFF2-40B4-BE49-F238E27FC236}">
                  <a16:creationId xmlns:a16="http://schemas.microsoft.com/office/drawing/2014/main" id="{4B99FA4C-4D5C-BE64-8A15-B3502AF5A4E9}"/>
                </a:ext>
              </a:extLst>
            </p:cNvPr>
            <p:cNvSpPr>
              <a:spLocks noChangeAspect="1" noEditPoints="1"/>
            </p:cNvSpPr>
            <p:nvPr/>
          </p:nvSpPr>
          <p:spPr bwMode="auto">
            <a:xfrm>
              <a:off x="6762905" y="4088542"/>
              <a:ext cx="224166" cy="2913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9" name="Group 208">
            <a:extLst>
              <a:ext uri="{FF2B5EF4-FFF2-40B4-BE49-F238E27FC236}">
                <a16:creationId xmlns:a16="http://schemas.microsoft.com/office/drawing/2014/main" id="{29A3FAE5-DC81-DC2B-FCFE-E4F86AFC7BB9}"/>
              </a:ext>
              <a:ext uri="{C183D7F6-B498-43B3-948B-1728B52AA6E4}">
                <adec:decorative xmlns:adec="http://schemas.microsoft.com/office/drawing/2017/decorative" val="1"/>
              </a:ext>
            </a:extLst>
          </p:cNvPr>
          <p:cNvGrpSpPr/>
          <p:nvPr/>
        </p:nvGrpSpPr>
        <p:grpSpPr>
          <a:xfrm>
            <a:off x="4817723" y="3258043"/>
            <a:ext cx="581216" cy="581216"/>
            <a:chOff x="8296792" y="5055065"/>
            <a:chExt cx="581216" cy="581216"/>
          </a:xfrm>
        </p:grpSpPr>
        <p:sp>
          <p:nvSpPr>
            <p:cNvPr id="210" name="Oval 209">
              <a:extLst>
                <a:ext uri="{FF2B5EF4-FFF2-40B4-BE49-F238E27FC236}">
                  <a16:creationId xmlns:a16="http://schemas.microsoft.com/office/drawing/2014/main" id="{062CB39A-66BF-E8B0-EBBB-693A5101584C}"/>
                </a:ext>
              </a:extLst>
            </p:cNvPr>
            <p:cNvSpPr/>
            <p:nvPr/>
          </p:nvSpPr>
          <p:spPr bwMode="auto">
            <a:xfrm>
              <a:off x="8296792" y="5055065"/>
              <a:ext cx="581216" cy="581216"/>
            </a:xfrm>
            <a:prstGeom prst="ellipse">
              <a:avLst/>
            </a:prstGeom>
            <a:solidFill>
              <a:schemeClr val="accent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11" name="Graphic 6">
              <a:extLst>
                <a:ext uri="{FF2B5EF4-FFF2-40B4-BE49-F238E27FC236}">
                  <a16:creationId xmlns:a16="http://schemas.microsoft.com/office/drawing/2014/main" id="{851A687D-8A96-48FE-8D83-5604CF742CDB}"/>
                </a:ext>
              </a:extLst>
            </p:cNvPr>
            <p:cNvSpPr/>
            <p:nvPr/>
          </p:nvSpPr>
          <p:spPr>
            <a:xfrm>
              <a:off x="8411625" y="5216565"/>
              <a:ext cx="351550" cy="258216"/>
            </a:xfrm>
            <a:custGeom>
              <a:avLst/>
              <a:gdLst>
                <a:gd name="connsiteX0" fmla="*/ 166949 w 500997"/>
                <a:gd name="connsiteY0" fmla="*/ 367987 h 367986"/>
                <a:gd name="connsiteX1" fmla="*/ 0 w 500997"/>
                <a:gd name="connsiteY1" fmla="*/ 367987 h 367986"/>
                <a:gd name="connsiteX2" fmla="*/ 0 w 500997"/>
                <a:gd name="connsiteY2" fmla="*/ 100443 h 367986"/>
                <a:gd name="connsiteX3" fmla="*/ 166949 w 500997"/>
                <a:gd name="connsiteY3" fmla="*/ 100443 h 367986"/>
                <a:gd name="connsiteX4" fmla="*/ 166949 w 500997"/>
                <a:gd name="connsiteY4" fmla="*/ 367987 h 367986"/>
                <a:gd name="connsiteX5" fmla="*/ 166949 w 500997"/>
                <a:gd name="connsiteY5" fmla="*/ 367987 h 367986"/>
                <a:gd name="connsiteX6" fmla="*/ 166949 w 500997"/>
                <a:gd name="connsiteY6" fmla="*/ 367987 h 367986"/>
                <a:gd name="connsiteX7" fmla="*/ 50069 w 500997"/>
                <a:gd name="connsiteY7" fmla="*/ 301025 h 367986"/>
                <a:gd name="connsiteX8" fmla="*/ 116879 w 500997"/>
                <a:gd name="connsiteY8" fmla="*/ 301025 h 367986"/>
                <a:gd name="connsiteX9" fmla="*/ 250347 w 500997"/>
                <a:gd name="connsiteY9" fmla="*/ 234215 h 367986"/>
                <a:gd name="connsiteX10" fmla="*/ 317157 w 500997"/>
                <a:gd name="connsiteY10" fmla="*/ 234215 h 367986"/>
                <a:gd name="connsiteX11" fmla="*/ 166949 w 500997"/>
                <a:gd name="connsiteY11" fmla="*/ 301025 h 367986"/>
                <a:gd name="connsiteX12" fmla="*/ 484257 w 500997"/>
                <a:gd name="connsiteY12" fmla="*/ 301025 h 367986"/>
                <a:gd name="connsiteX13" fmla="*/ 500998 w 500997"/>
                <a:gd name="connsiteY13" fmla="*/ 284284 h 367986"/>
                <a:gd name="connsiteX14" fmla="*/ 500998 w 500997"/>
                <a:gd name="connsiteY14" fmla="*/ 16741 h 367986"/>
                <a:gd name="connsiteX15" fmla="*/ 484257 w 500997"/>
                <a:gd name="connsiteY15" fmla="*/ 0 h 367986"/>
                <a:gd name="connsiteX16" fmla="*/ 83398 w 500997"/>
                <a:gd name="connsiteY16" fmla="*/ 0 h 367986"/>
                <a:gd name="connsiteX17" fmla="*/ 66658 w 500997"/>
                <a:gd name="connsiteY17" fmla="*/ 16741 h 367986"/>
                <a:gd name="connsiteX18" fmla="*/ 66658 w 500997"/>
                <a:gd name="connsiteY18" fmla="*/ 100291 h 367986"/>
                <a:gd name="connsiteX0" fmla="*/ 166949 w 500998"/>
                <a:gd name="connsiteY0" fmla="*/ 367987 h 367987"/>
                <a:gd name="connsiteX1" fmla="*/ 0 w 500998"/>
                <a:gd name="connsiteY1" fmla="*/ 367987 h 367987"/>
                <a:gd name="connsiteX2" fmla="*/ 0 w 500998"/>
                <a:gd name="connsiteY2" fmla="*/ 100443 h 367987"/>
                <a:gd name="connsiteX3" fmla="*/ 166949 w 500998"/>
                <a:gd name="connsiteY3" fmla="*/ 100443 h 367987"/>
                <a:gd name="connsiteX4" fmla="*/ 166949 w 500998"/>
                <a:gd name="connsiteY4" fmla="*/ 367987 h 367987"/>
                <a:gd name="connsiteX5" fmla="*/ 166949 w 500998"/>
                <a:gd name="connsiteY5" fmla="*/ 367987 h 367987"/>
                <a:gd name="connsiteX6" fmla="*/ 166949 w 500998"/>
                <a:gd name="connsiteY6" fmla="*/ 367987 h 367987"/>
                <a:gd name="connsiteX7" fmla="*/ 50069 w 500998"/>
                <a:gd name="connsiteY7" fmla="*/ 301025 h 367987"/>
                <a:gd name="connsiteX8" fmla="*/ 116879 w 500998"/>
                <a:gd name="connsiteY8" fmla="*/ 301025 h 367987"/>
                <a:gd name="connsiteX9" fmla="*/ 250347 w 500998"/>
                <a:gd name="connsiteY9" fmla="*/ 234215 h 367987"/>
                <a:gd name="connsiteX10" fmla="*/ 317157 w 500998"/>
                <a:gd name="connsiteY10" fmla="*/ 234215 h 367987"/>
                <a:gd name="connsiteX11" fmla="*/ 166949 w 500998"/>
                <a:gd name="connsiteY11" fmla="*/ 301025 h 367987"/>
                <a:gd name="connsiteX12" fmla="*/ 484257 w 500998"/>
                <a:gd name="connsiteY12" fmla="*/ 301025 h 367987"/>
                <a:gd name="connsiteX13" fmla="*/ 500998 w 500998"/>
                <a:gd name="connsiteY13" fmla="*/ 284284 h 367987"/>
                <a:gd name="connsiteX14" fmla="*/ 500998 w 500998"/>
                <a:gd name="connsiteY14" fmla="*/ 16741 h 367987"/>
                <a:gd name="connsiteX15" fmla="*/ 484257 w 500998"/>
                <a:gd name="connsiteY15" fmla="*/ 0 h 367987"/>
                <a:gd name="connsiteX16" fmla="*/ 83398 w 500998"/>
                <a:gd name="connsiteY16" fmla="*/ 0 h 367987"/>
                <a:gd name="connsiteX17" fmla="*/ 66658 w 500998"/>
                <a:gd name="connsiteY17" fmla="*/ 16741 h 367987"/>
                <a:gd name="connsiteX18" fmla="*/ 66658 w 500998"/>
                <a:gd name="connsiteY18" fmla="*/ 100291 h 36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98" h="367987">
                  <a:moveTo>
                    <a:pt x="166949" y="367987"/>
                  </a:moveTo>
                  <a:lnTo>
                    <a:pt x="0" y="367987"/>
                  </a:lnTo>
                  <a:lnTo>
                    <a:pt x="0" y="100443"/>
                  </a:lnTo>
                  <a:lnTo>
                    <a:pt x="166949" y="100443"/>
                  </a:lnTo>
                  <a:lnTo>
                    <a:pt x="166949" y="367987"/>
                  </a:lnTo>
                  <a:lnTo>
                    <a:pt x="166949" y="367987"/>
                  </a:lnTo>
                  <a:lnTo>
                    <a:pt x="166949" y="367987"/>
                  </a:lnTo>
                  <a:close/>
                  <a:moveTo>
                    <a:pt x="50069" y="301025"/>
                  </a:moveTo>
                  <a:lnTo>
                    <a:pt x="116879" y="301025"/>
                  </a:lnTo>
                  <a:moveTo>
                    <a:pt x="250347" y="234215"/>
                  </a:moveTo>
                  <a:lnTo>
                    <a:pt x="317157" y="234215"/>
                  </a:lnTo>
                  <a:moveTo>
                    <a:pt x="166949" y="301025"/>
                  </a:moveTo>
                  <a:lnTo>
                    <a:pt x="484257" y="301025"/>
                  </a:lnTo>
                  <a:cubicBezTo>
                    <a:pt x="493541" y="301025"/>
                    <a:pt x="500998" y="293568"/>
                    <a:pt x="500998" y="284284"/>
                  </a:cubicBezTo>
                  <a:lnTo>
                    <a:pt x="500998" y="16741"/>
                  </a:lnTo>
                  <a:cubicBezTo>
                    <a:pt x="500998" y="7457"/>
                    <a:pt x="493541" y="0"/>
                    <a:pt x="484257" y="0"/>
                  </a:cubicBezTo>
                  <a:lnTo>
                    <a:pt x="83398" y="0"/>
                  </a:lnTo>
                  <a:cubicBezTo>
                    <a:pt x="74115" y="0"/>
                    <a:pt x="66658" y="7457"/>
                    <a:pt x="66658" y="16741"/>
                  </a:cubicBezTo>
                  <a:lnTo>
                    <a:pt x="66658" y="100291"/>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C3623468-D195-2885-1691-87030FF17BED}"/>
              </a:ext>
              <a:ext uri="{C183D7F6-B498-43B3-948B-1728B52AA6E4}">
                <adec:decorative xmlns:adec="http://schemas.microsoft.com/office/drawing/2017/decorative" val="1"/>
              </a:ext>
            </a:extLst>
          </p:cNvPr>
          <p:cNvGrpSpPr/>
          <p:nvPr/>
        </p:nvGrpSpPr>
        <p:grpSpPr>
          <a:xfrm>
            <a:off x="867039" y="3258043"/>
            <a:ext cx="581216" cy="581216"/>
            <a:chOff x="10022028" y="3943623"/>
            <a:chExt cx="581216" cy="581216"/>
          </a:xfrm>
        </p:grpSpPr>
        <p:sp>
          <p:nvSpPr>
            <p:cNvPr id="213" name="Oval 212">
              <a:extLst>
                <a:ext uri="{FF2B5EF4-FFF2-40B4-BE49-F238E27FC236}">
                  <a16:creationId xmlns:a16="http://schemas.microsoft.com/office/drawing/2014/main" id="{8BFE46D1-D779-C86A-05BE-C8CB0F165C88}"/>
                </a:ext>
              </a:extLst>
            </p:cNvPr>
            <p:cNvSpPr/>
            <p:nvPr/>
          </p:nvSpPr>
          <p:spPr bwMode="auto">
            <a:xfrm>
              <a:off x="10022028" y="3943623"/>
              <a:ext cx="581216" cy="581216"/>
            </a:xfrm>
            <a:prstGeom prst="ellipse">
              <a:avLst/>
            </a:prstGeom>
            <a:solidFill>
              <a:schemeClr val="accent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grpSp>
          <p:nvGrpSpPr>
            <p:cNvPr id="214" name="Graphic 272">
              <a:extLst>
                <a:ext uri="{FF2B5EF4-FFF2-40B4-BE49-F238E27FC236}">
                  <a16:creationId xmlns:a16="http://schemas.microsoft.com/office/drawing/2014/main" id="{741CE528-0DB4-B535-EA07-FAE7C51D6857}"/>
                </a:ext>
                <a:ext uri="{C183D7F6-B498-43B3-948B-1728B52AA6E4}">
                  <adec:decorative xmlns:adec="http://schemas.microsoft.com/office/drawing/2017/decorative" val="1"/>
                </a:ext>
              </a:extLst>
            </p:cNvPr>
            <p:cNvGrpSpPr/>
            <p:nvPr/>
          </p:nvGrpSpPr>
          <p:grpSpPr>
            <a:xfrm>
              <a:off x="10183422" y="4114853"/>
              <a:ext cx="258429" cy="238756"/>
              <a:chOff x="9050643" y="2660008"/>
              <a:chExt cx="490793" cy="453434"/>
            </a:xfrm>
            <a:noFill/>
          </p:grpSpPr>
          <p:sp>
            <p:nvSpPr>
              <p:cNvPr id="215" name="Freeform: Shape 214">
                <a:extLst>
                  <a:ext uri="{FF2B5EF4-FFF2-40B4-BE49-F238E27FC236}">
                    <a16:creationId xmlns:a16="http://schemas.microsoft.com/office/drawing/2014/main" id="{3A3C5CBF-F2B1-F4E3-3A0C-55E1C7F9C7BF}"/>
                  </a:ext>
                </a:extLst>
              </p:cNvPr>
              <p:cNvSpPr/>
              <p:nvPr/>
            </p:nvSpPr>
            <p:spPr>
              <a:xfrm>
                <a:off x="9050643" y="2660008"/>
                <a:ext cx="490793" cy="327192"/>
              </a:xfrm>
              <a:custGeom>
                <a:avLst/>
                <a:gdLst>
                  <a:gd name="connsiteX0" fmla="*/ 474433 w 490793"/>
                  <a:gd name="connsiteY0" fmla="*/ 0 h 327192"/>
                  <a:gd name="connsiteX1" fmla="*/ 490793 w 490793"/>
                  <a:gd name="connsiteY1" fmla="*/ 0 h 327192"/>
                  <a:gd name="connsiteX2" fmla="*/ 490793 w 490793"/>
                  <a:gd name="connsiteY2" fmla="*/ 327193 h 327192"/>
                  <a:gd name="connsiteX3" fmla="*/ 474433 w 490793"/>
                  <a:gd name="connsiteY3" fmla="*/ 327193 h 327192"/>
                  <a:gd name="connsiteX4" fmla="*/ 16360 w 490793"/>
                  <a:gd name="connsiteY4" fmla="*/ 327193 h 327192"/>
                  <a:gd name="connsiteX5" fmla="*/ 0 w 490793"/>
                  <a:gd name="connsiteY5" fmla="*/ 327193 h 327192"/>
                  <a:gd name="connsiteX6" fmla="*/ 0 w 490793"/>
                  <a:gd name="connsiteY6" fmla="*/ 0 h 327192"/>
                  <a:gd name="connsiteX7" fmla="*/ 16360 w 490793"/>
                  <a:gd name="connsiteY7" fmla="*/ 0 h 32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793" h="327192">
                    <a:moveTo>
                      <a:pt x="474433" y="0"/>
                    </a:moveTo>
                    <a:cubicBezTo>
                      <a:pt x="483469" y="0"/>
                      <a:pt x="490793" y="0"/>
                      <a:pt x="490793" y="0"/>
                    </a:cubicBezTo>
                    <a:lnTo>
                      <a:pt x="490793" y="327193"/>
                    </a:lnTo>
                    <a:cubicBezTo>
                      <a:pt x="490793" y="327193"/>
                      <a:pt x="483469" y="327193"/>
                      <a:pt x="474433" y="327193"/>
                    </a:cubicBezTo>
                    <a:lnTo>
                      <a:pt x="16360" y="327193"/>
                    </a:lnTo>
                    <a:cubicBezTo>
                      <a:pt x="7325" y="327193"/>
                      <a:pt x="0" y="327193"/>
                      <a:pt x="0" y="327193"/>
                    </a:cubicBezTo>
                    <a:lnTo>
                      <a:pt x="0" y="0"/>
                    </a:lnTo>
                    <a:cubicBezTo>
                      <a:pt x="0" y="0"/>
                      <a:pt x="7325" y="0"/>
                      <a:pt x="16360"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0AB78EF2-9C7E-7908-8E6E-9B096262037D}"/>
                  </a:ext>
                </a:extLst>
              </p:cNvPr>
              <p:cNvSpPr/>
              <p:nvPr/>
            </p:nvSpPr>
            <p:spPr>
              <a:xfrm>
                <a:off x="9296039" y="2775889"/>
                <a:ext cx="81798" cy="143146"/>
              </a:xfrm>
              <a:custGeom>
                <a:avLst/>
                <a:gdLst>
                  <a:gd name="connsiteX0" fmla="*/ 81799 w 81798"/>
                  <a:gd name="connsiteY0" fmla="*/ 0 h 143146"/>
                  <a:gd name="connsiteX1" fmla="*/ 81799 w 81798"/>
                  <a:gd name="connsiteY1" fmla="*/ 95159 h 143146"/>
                  <a:gd name="connsiteX2" fmla="*/ 0 w 81798"/>
                  <a:gd name="connsiteY2" fmla="*/ 143147 h 143146"/>
                  <a:gd name="connsiteX3" fmla="*/ 0 w 81798"/>
                  <a:gd name="connsiteY3" fmla="*/ 47716 h 143146"/>
                  <a:gd name="connsiteX4" fmla="*/ 81799 w 81798"/>
                  <a:gd name="connsiteY4" fmla="*/ 0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0"/>
                    </a:moveTo>
                    <a:lnTo>
                      <a:pt x="81799" y="95159"/>
                    </a:lnTo>
                    <a:lnTo>
                      <a:pt x="0" y="143147"/>
                    </a:lnTo>
                    <a:lnTo>
                      <a:pt x="0" y="47716"/>
                    </a:lnTo>
                    <a:lnTo>
                      <a:pt x="81799" y="0"/>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22D4F460-A6E8-B3C7-A3E2-BD1D7102C86E}"/>
                  </a:ext>
                </a:extLst>
              </p:cNvPr>
              <p:cNvSpPr/>
              <p:nvPr/>
            </p:nvSpPr>
            <p:spPr>
              <a:xfrm>
                <a:off x="9214240" y="2730772"/>
                <a:ext cx="163597" cy="95703"/>
              </a:xfrm>
              <a:custGeom>
                <a:avLst/>
                <a:gdLst>
                  <a:gd name="connsiteX0" fmla="*/ 163598 w 163597"/>
                  <a:gd name="connsiteY0" fmla="*/ 47716 h 95703"/>
                  <a:gd name="connsiteX1" fmla="*/ 81799 w 163597"/>
                  <a:gd name="connsiteY1" fmla="*/ 95704 h 95703"/>
                  <a:gd name="connsiteX2" fmla="*/ 0 w 163597"/>
                  <a:gd name="connsiteY2" fmla="*/ 47716 h 95703"/>
                  <a:gd name="connsiteX3" fmla="*/ 81799 w 163597"/>
                  <a:gd name="connsiteY3" fmla="*/ 0 h 95703"/>
                  <a:gd name="connsiteX4" fmla="*/ 163598 w 163597"/>
                  <a:gd name="connsiteY4" fmla="*/ 47716 h 95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597" h="95703">
                    <a:moveTo>
                      <a:pt x="163598" y="47716"/>
                    </a:moveTo>
                    <a:lnTo>
                      <a:pt x="81799" y="95704"/>
                    </a:lnTo>
                    <a:lnTo>
                      <a:pt x="0" y="47716"/>
                    </a:lnTo>
                    <a:lnTo>
                      <a:pt x="81799" y="0"/>
                    </a:lnTo>
                    <a:lnTo>
                      <a:pt x="163598" y="47716"/>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9F3B501B-C207-0759-FA21-3F0C49433916}"/>
                  </a:ext>
                </a:extLst>
              </p:cNvPr>
              <p:cNvSpPr/>
              <p:nvPr/>
            </p:nvSpPr>
            <p:spPr>
              <a:xfrm>
                <a:off x="9214240" y="2775889"/>
                <a:ext cx="81798" cy="143146"/>
              </a:xfrm>
              <a:custGeom>
                <a:avLst/>
                <a:gdLst>
                  <a:gd name="connsiteX0" fmla="*/ 81799 w 81798"/>
                  <a:gd name="connsiteY0" fmla="*/ 47988 h 143146"/>
                  <a:gd name="connsiteX1" fmla="*/ 81799 w 81798"/>
                  <a:gd name="connsiteY1" fmla="*/ 143147 h 143146"/>
                  <a:gd name="connsiteX2" fmla="*/ 0 w 81798"/>
                  <a:gd name="connsiteY2" fmla="*/ 95159 h 143146"/>
                  <a:gd name="connsiteX3" fmla="*/ 0 w 81798"/>
                  <a:gd name="connsiteY3" fmla="*/ 0 h 143146"/>
                  <a:gd name="connsiteX4" fmla="*/ 81799 w 81798"/>
                  <a:gd name="connsiteY4" fmla="*/ 47988 h 143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98" h="143146">
                    <a:moveTo>
                      <a:pt x="81799" y="47988"/>
                    </a:moveTo>
                    <a:lnTo>
                      <a:pt x="81799" y="143147"/>
                    </a:lnTo>
                    <a:lnTo>
                      <a:pt x="0" y="95159"/>
                    </a:lnTo>
                    <a:lnTo>
                      <a:pt x="0" y="0"/>
                    </a:lnTo>
                    <a:lnTo>
                      <a:pt x="81799" y="47988"/>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094ED9EA-0DCB-C492-C2AE-E2CFA09CC9C1}"/>
                  </a:ext>
                </a:extLst>
              </p:cNvPr>
              <p:cNvSpPr/>
              <p:nvPr/>
            </p:nvSpPr>
            <p:spPr>
              <a:xfrm>
                <a:off x="9214240" y="2823605"/>
                <a:ext cx="81798" cy="95431"/>
              </a:xfrm>
              <a:custGeom>
                <a:avLst/>
                <a:gdLst>
                  <a:gd name="connsiteX0" fmla="*/ 0 w 81798"/>
                  <a:gd name="connsiteY0" fmla="*/ 47443 h 95431"/>
                  <a:gd name="connsiteX1" fmla="*/ 81799 w 81798"/>
                  <a:gd name="connsiteY1" fmla="*/ 0 h 95431"/>
                  <a:gd name="connsiteX2" fmla="*/ 81799 w 81798"/>
                  <a:gd name="connsiteY2" fmla="*/ 95431 h 95431"/>
                  <a:gd name="connsiteX3" fmla="*/ 0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0" y="47443"/>
                    </a:moveTo>
                    <a:lnTo>
                      <a:pt x="81799" y="0"/>
                    </a:lnTo>
                    <a:lnTo>
                      <a:pt x="81799" y="95431"/>
                    </a:lnTo>
                    <a:lnTo>
                      <a:pt x="0" y="47443"/>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AA028661-FE05-DD13-F7A1-BF8BEB108FAD}"/>
                  </a:ext>
                </a:extLst>
              </p:cNvPr>
              <p:cNvSpPr/>
              <p:nvPr/>
            </p:nvSpPr>
            <p:spPr>
              <a:xfrm>
                <a:off x="9296039" y="2823605"/>
                <a:ext cx="81798" cy="95431"/>
              </a:xfrm>
              <a:custGeom>
                <a:avLst/>
                <a:gdLst>
                  <a:gd name="connsiteX0" fmla="*/ 81799 w 81798"/>
                  <a:gd name="connsiteY0" fmla="*/ 47443 h 95431"/>
                  <a:gd name="connsiteX1" fmla="*/ 0 w 81798"/>
                  <a:gd name="connsiteY1" fmla="*/ 0 h 95431"/>
                  <a:gd name="connsiteX2" fmla="*/ 0 w 81798"/>
                  <a:gd name="connsiteY2" fmla="*/ 95431 h 95431"/>
                  <a:gd name="connsiteX3" fmla="*/ 81799 w 81798"/>
                  <a:gd name="connsiteY3" fmla="*/ 47443 h 95431"/>
                </a:gdLst>
                <a:ahLst/>
                <a:cxnLst>
                  <a:cxn ang="0">
                    <a:pos x="connsiteX0" y="connsiteY0"/>
                  </a:cxn>
                  <a:cxn ang="0">
                    <a:pos x="connsiteX1" y="connsiteY1"/>
                  </a:cxn>
                  <a:cxn ang="0">
                    <a:pos x="connsiteX2" y="connsiteY2"/>
                  </a:cxn>
                  <a:cxn ang="0">
                    <a:pos x="connsiteX3" y="connsiteY3"/>
                  </a:cxn>
                </a:cxnLst>
                <a:rect l="l" t="t" r="r" b="b"/>
                <a:pathLst>
                  <a:path w="81798" h="95431">
                    <a:moveTo>
                      <a:pt x="81799" y="47443"/>
                    </a:moveTo>
                    <a:lnTo>
                      <a:pt x="0" y="0"/>
                    </a:lnTo>
                    <a:lnTo>
                      <a:pt x="0" y="95431"/>
                    </a:lnTo>
                    <a:lnTo>
                      <a:pt x="81799" y="47443"/>
                    </a:lnTo>
                    <a:close/>
                  </a:path>
                </a:pathLst>
              </a:custGeom>
              <a:noFill/>
              <a:ln w="952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D392E03D-B802-E833-601F-EF79D0E54914}"/>
                  </a:ext>
                </a:extLst>
              </p:cNvPr>
              <p:cNvSpPr/>
              <p:nvPr/>
            </p:nvSpPr>
            <p:spPr>
              <a:xfrm>
                <a:off x="9173340" y="2987201"/>
                <a:ext cx="245397" cy="126241"/>
              </a:xfrm>
              <a:custGeom>
                <a:avLst/>
                <a:gdLst>
                  <a:gd name="connsiteX0" fmla="*/ 221130 w 245397"/>
                  <a:gd name="connsiteY0" fmla="*/ 98976 h 126241"/>
                  <a:gd name="connsiteX1" fmla="*/ 170687 w 245397"/>
                  <a:gd name="connsiteY1" fmla="*/ 0 h 126241"/>
                  <a:gd name="connsiteX2" fmla="*/ 74437 w 245397"/>
                  <a:gd name="connsiteY2" fmla="*/ 0 h 126241"/>
                  <a:gd name="connsiteX3" fmla="*/ 24267 w 245397"/>
                  <a:gd name="connsiteY3" fmla="*/ 98976 h 126241"/>
                  <a:gd name="connsiteX4" fmla="*/ 1 w 245397"/>
                  <a:gd name="connsiteY4" fmla="*/ 126242 h 126241"/>
                  <a:gd name="connsiteX5" fmla="*/ 245397 w 245397"/>
                  <a:gd name="connsiteY5" fmla="*/ 126242 h 126241"/>
                  <a:gd name="connsiteX6" fmla="*/ 221130 w 245397"/>
                  <a:gd name="connsiteY6" fmla="*/ 98976 h 12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397" h="126241">
                    <a:moveTo>
                      <a:pt x="221130" y="98976"/>
                    </a:moveTo>
                    <a:cubicBezTo>
                      <a:pt x="172596" y="91341"/>
                      <a:pt x="170687" y="56441"/>
                      <a:pt x="170687" y="0"/>
                    </a:cubicBezTo>
                    <a:lnTo>
                      <a:pt x="74437" y="0"/>
                    </a:lnTo>
                    <a:cubicBezTo>
                      <a:pt x="74437" y="56441"/>
                      <a:pt x="72801" y="91341"/>
                      <a:pt x="24267" y="98976"/>
                    </a:cubicBezTo>
                    <a:cubicBezTo>
                      <a:pt x="10391" y="100511"/>
                      <a:pt x="-84" y="112282"/>
                      <a:pt x="1" y="126242"/>
                    </a:cubicBezTo>
                    <a:lnTo>
                      <a:pt x="245397" y="126242"/>
                    </a:lnTo>
                    <a:cubicBezTo>
                      <a:pt x="245482" y="112282"/>
                      <a:pt x="235006" y="100511"/>
                      <a:pt x="221130" y="9897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22" name="Group 221">
            <a:extLst>
              <a:ext uri="{FF2B5EF4-FFF2-40B4-BE49-F238E27FC236}">
                <a16:creationId xmlns:a16="http://schemas.microsoft.com/office/drawing/2014/main" id="{5C806C43-7776-53D6-6BE1-2BFBA4D5F974}"/>
              </a:ext>
              <a:ext uri="{C183D7F6-B498-43B3-948B-1728B52AA6E4}">
                <adec:decorative xmlns:adec="http://schemas.microsoft.com/office/drawing/2017/decorative" val="1"/>
              </a:ext>
            </a:extLst>
          </p:cNvPr>
          <p:cNvGrpSpPr/>
          <p:nvPr/>
        </p:nvGrpSpPr>
        <p:grpSpPr>
          <a:xfrm>
            <a:off x="7780736" y="3258043"/>
            <a:ext cx="581216" cy="581216"/>
            <a:chOff x="8296792" y="1256937"/>
            <a:chExt cx="581216" cy="581216"/>
          </a:xfrm>
        </p:grpSpPr>
        <p:sp>
          <p:nvSpPr>
            <p:cNvPr id="223" name="Oval 222">
              <a:extLst>
                <a:ext uri="{FF2B5EF4-FFF2-40B4-BE49-F238E27FC236}">
                  <a16:creationId xmlns:a16="http://schemas.microsoft.com/office/drawing/2014/main" id="{82BA76DE-DDC3-8892-6492-F5A90600C08B}"/>
                </a:ext>
              </a:extLst>
            </p:cNvPr>
            <p:cNvSpPr/>
            <p:nvPr/>
          </p:nvSpPr>
          <p:spPr bwMode="auto">
            <a:xfrm>
              <a:off x="8296792" y="1256937"/>
              <a:ext cx="581216" cy="581216"/>
            </a:xfrm>
            <a:prstGeom prst="ellipse">
              <a:avLst/>
            </a:prstGeom>
            <a:solidFill>
              <a:schemeClr val="accent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24" name="people_12">
              <a:extLst>
                <a:ext uri="{FF2B5EF4-FFF2-40B4-BE49-F238E27FC236}">
                  <a16:creationId xmlns:a16="http://schemas.microsoft.com/office/drawing/2014/main" id="{BC0723A3-8EF9-5187-46B6-21A2988FF89E}"/>
                </a:ext>
              </a:extLst>
            </p:cNvPr>
            <p:cNvSpPr>
              <a:spLocks noChangeAspect="1" noEditPoints="1"/>
            </p:cNvSpPr>
            <p:nvPr/>
          </p:nvSpPr>
          <p:spPr bwMode="auto">
            <a:xfrm>
              <a:off x="8424598" y="1408646"/>
              <a:ext cx="325604" cy="277799"/>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5" name="Group 224">
            <a:extLst>
              <a:ext uri="{FF2B5EF4-FFF2-40B4-BE49-F238E27FC236}">
                <a16:creationId xmlns:a16="http://schemas.microsoft.com/office/drawing/2014/main" id="{D8625235-E3A1-0AF7-8433-8124F6E8BCFB}"/>
              </a:ext>
              <a:ext uri="{C183D7F6-B498-43B3-948B-1728B52AA6E4}">
                <adec:decorative xmlns:adec="http://schemas.microsoft.com/office/drawing/2017/decorative" val="1"/>
              </a:ext>
            </a:extLst>
          </p:cNvPr>
          <p:cNvGrpSpPr/>
          <p:nvPr/>
        </p:nvGrpSpPr>
        <p:grpSpPr>
          <a:xfrm>
            <a:off x="5805395" y="3258043"/>
            <a:ext cx="581216" cy="581216"/>
            <a:chOff x="6959585" y="882583"/>
            <a:chExt cx="581216" cy="581216"/>
          </a:xfrm>
        </p:grpSpPr>
        <p:sp>
          <p:nvSpPr>
            <p:cNvPr id="226" name="Oval 225">
              <a:extLst>
                <a:ext uri="{FF2B5EF4-FFF2-40B4-BE49-F238E27FC236}">
                  <a16:creationId xmlns:a16="http://schemas.microsoft.com/office/drawing/2014/main" id="{D55F9065-862E-19D0-B8BA-6E9A2843A664}"/>
                </a:ext>
              </a:extLst>
            </p:cNvPr>
            <p:cNvSpPr/>
            <p:nvPr/>
          </p:nvSpPr>
          <p:spPr bwMode="auto">
            <a:xfrm>
              <a:off x="6959585" y="882583"/>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27" name="Google Shape;596;p57">
              <a:extLst>
                <a:ext uri="{FF2B5EF4-FFF2-40B4-BE49-F238E27FC236}">
                  <a16:creationId xmlns:a16="http://schemas.microsoft.com/office/drawing/2014/main" id="{07332E79-0060-57B6-88A9-B9F0213FDB13}"/>
                </a:ext>
              </a:extLst>
            </p:cNvPr>
            <p:cNvSpPr/>
            <p:nvPr/>
          </p:nvSpPr>
          <p:spPr>
            <a:xfrm>
              <a:off x="7086662" y="1016128"/>
              <a:ext cx="327063" cy="314127"/>
            </a:xfrm>
            <a:custGeom>
              <a:avLst/>
              <a:gdLst/>
              <a:ahLst/>
              <a:cxnLst/>
              <a:rect l="l" t="t" r="r" b="b"/>
              <a:pathLst>
                <a:path w="1623" h="1639" extrusionOk="0">
                  <a:moveTo>
                    <a:pt x="744" y="1400"/>
                  </a:moveTo>
                  <a:cubicBezTo>
                    <a:pt x="757" y="1394"/>
                    <a:pt x="769" y="1389"/>
                    <a:pt x="782" y="1383"/>
                  </a:cubicBezTo>
                  <a:cubicBezTo>
                    <a:pt x="794" y="1377"/>
                    <a:pt x="806" y="1371"/>
                    <a:pt x="818" y="1365"/>
                  </a:cubicBezTo>
                  <a:cubicBezTo>
                    <a:pt x="839" y="1353"/>
                    <a:pt x="859" y="1341"/>
                    <a:pt x="879" y="1329"/>
                  </a:cubicBezTo>
                  <a:cubicBezTo>
                    <a:pt x="898" y="1317"/>
                    <a:pt x="916" y="1305"/>
                    <a:pt x="933" y="1292"/>
                  </a:cubicBezTo>
                  <a:cubicBezTo>
                    <a:pt x="953" y="1278"/>
                    <a:pt x="973" y="1262"/>
                    <a:pt x="992" y="1246"/>
                  </a:cubicBezTo>
                  <a:cubicBezTo>
                    <a:pt x="1008" y="1234"/>
                    <a:pt x="1022" y="1220"/>
                    <a:pt x="1037" y="1207"/>
                  </a:cubicBezTo>
                  <a:cubicBezTo>
                    <a:pt x="1039" y="1205"/>
                    <a:pt x="1041" y="1202"/>
                    <a:pt x="1043" y="1199"/>
                  </a:cubicBezTo>
                  <a:cubicBezTo>
                    <a:pt x="962" y="1131"/>
                    <a:pt x="891" y="1054"/>
                    <a:pt x="829" y="967"/>
                  </a:cubicBezTo>
                  <a:cubicBezTo>
                    <a:pt x="826" y="970"/>
                    <a:pt x="824" y="972"/>
                    <a:pt x="821" y="974"/>
                  </a:cubicBezTo>
                  <a:cubicBezTo>
                    <a:pt x="812" y="980"/>
                    <a:pt x="804" y="987"/>
                    <a:pt x="795" y="993"/>
                  </a:cubicBezTo>
                  <a:cubicBezTo>
                    <a:pt x="788" y="999"/>
                    <a:pt x="780" y="1005"/>
                    <a:pt x="772" y="1011"/>
                  </a:cubicBezTo>
                  <a:cubicBezTo>
                    <a:pt x="754" y="1023"/>
                    <a:pt x="736" y="1035"/>
                    <a:pt x="718" y="1047"/>
                  </a:cubicBezTo>
                  <a:cubicBezTo>
                    <a:pt x="709" y="1052"/>
                    <a:pt x="700" y="1058"/>
                    <a:pt x="692" y="1063"/>
                  </a:cubicBezTo>
                  <a:cubicBezTo>
                    <a:pt x="675" y="1072"/>
                    <a:pt x="659" y="1081"/>
                    <a:pt x="643" y="1090"/>
                  </a:cubicBezTo>
                  <a:cubicBezTo>
                    <a:pt x="632" y="1095"/>
                    <a:pt x="621" y="1101"/>
                    <a:pt x="610" y="1107"/>
                  </a:cubicBezTo>
                  <a:cubicBezTo>
                    <a:pt x="596" y="1113"/>
                    <a:pt x="583" y="1119"/>
                    <a:pt x="569" y="1125"/>
                  </a:cubicBezTo>
                  <a:cubicBezTo>
                    <a:pt x="556" y="1131"/>
                    <a:pt x="543" y="1137"/>
                    <a:pt x="530" y="1141"/>
                  </a:cubicBezTo>
                  <a:cubicBezTo>
                    <a:pt x="508" y="1149"/>
                    <a:pt x="485" y="1157"/>
                    <a:pt x="463" y="1164"/>
                  </a:cubicBezTo>
                  <a:cubicBezTo>
                    <a:pt x="463" y="1165"/>
                    <a:pt x="462" y="1165"/>
                    <a:pt x="461" y="1165"/>
                  </a:cubicBezTo>
                  <a:cubicBezTo>
                    <a:pt x="479" y="1195"/>
                    <a:pt x="501" y="1222"/>
                    <a:pt x="523" y="1248"/>
                  </a:cubicBezTo>
                  <a:cubicBezTo>
                    <a:pt x="546" y="1274"/>
                    <a:pt x="570" y="1299"/>
                    <a:pt x="595" y="1324"/>
                  </a:cubicBezTo>
                  <a:cubicBezTo>
                    <a:pt x="592" y="1325"/>
                    <a:pt x="590" y="1326"/>
                    <a:pt x="587" y="1327"/>
                  </a:cubicBezTo>
                  <a:cubicBezTo>
                    <a:pt x="575" y="1332"/>
                    <a:pt x="563" y="1338"/>
                    <a:pt x="552" y="1345"/>
                  </a:cubicBezTo>
                  <a:cubicBezTo>
                    <a:pt x="542" y="1352"/>
                    <a:pt x="533" y="1359"/>
                    <a:pt x="525" y="1367"/>
                  </a:cubicBezTo>
                  <a:cubicBezTo>
                    <a:pt x="522" y="1370"/>
                    <a:pt x="520" y="1370"/>
                    <a:pt x="517" y="1367"/>
                  </a:cubicBezTo>
                  <a:cubicBezTo>
                    <a:pt x="504" y="1353"/>
                    <a:pt x="490" y="1339"/>
                    <a:pt x="477" y="1324"/>
                  </a:cubicBezTo>
                  <a:cubicBezTo>
                    <a:pt x="471" y="1318"/>
                    <a:pt x="465" y="1311"/>
                    <a:pt x="459" y="1304"/>
                  </a:cubicBezTo>
                  <a:cubicBezTo>
                    <a:pt x="456" y="1301"/>
                    <a:pt x="453" y="1298"/>
                    <a:pt x="450" y="1294"/>
                  </a:cubicBezTo>
                  <a:cubicBezTo>
                    <a:pt x="437" y="1277"/>
                    <a:pt x="424" y="1261"/>
                    <a:pt x="411" y="1244"/>
                  </a:cubicBezTo>
                  <a:cubicBezTo>
                    <a:pt x="398" y="1225"/>
                    <a:pt x="386" y="1207"/>
                    <a:pt x="373" y="1188"/>
                  </a:cubicBezTo>
                  <a:cubicBezTo>
                    <a:pt x="362" y="1190"/>
                    <a:pt x="350" y="1193"/>
                    <a:pt x="338" y="1195"/>
                  </a:cubicBezTo>
                  <a:cubicBezTo>
                    <a:pt x="323" y="1198"/>
                    <a:pt x="307" y="1200"/>
                    <a:pt x="291" y="1202"/>
                  </a:cubicBezTo>
                  <a:cubicBezTo>
                    <a:pt x="270" y="1205"/>
                    <a:pt x="249" y="1208"/>
                    <a:pt x="227" y="1208"/>
                  </a:cubicBezTo>
                  <a:cubicBezTo>
                    <a:pt x="225" y="1208"/>
                    <a:pt x="222" y="1209"/>
                    <a:pt x="219" y="1209"/>
                  </a:cubicBezTo>
                  <a:cubicBezTo>
                    <a:pt x="288" y="1306"/>
                    <a:pt x="374" y="1381"/>
                    <a:pt x="479" y="1434"/>
                  </a:cubicBezTo>
                  <a:cubicBezTo>
                    <a:pt x="475" y="1449"/>
                    <a:pt x="472" y="1464"/>
                    <a:pt x="469" y="1480"/>
                  </a:cubicBezTo>
                  <a:cubicBezTo>
                    <a:pt x="466" y="1495"/>
                    <a:pt x="467" y="1511"/>
                    <a:pt x="469" y="1527"/>
                  </a:cubicBezTo>
                  <a:cubicBezTo>
                    <a:pt x="467" y="1526"/>
                    <a:pt x="465" y="1526"/>
                    <a:pt x="464" y="1525"/>
                  </a:cubicBezTo>
                  <a:cubicBezTo>
                    <a:pt x="447" y="1517"/>
                    <a:pt x="430" y="1508"/>
                    <a:pt x="413" y="1499"/>
                  </a:cubicBezTo>
                  <a:cubicBezTo>
                    <a:pt x="393" y="1488"/>
                    <a:pt x="374" y="1476"/>
                    <a:pt x="354" y="1464"/>
                  </a:cubicBezTo>
                  <a:cubicBezTo>
                    <a:pt x="341" y="1455"/>
                    <a:pt x="328" y="1445"/>
                    <a:pt x="315" y="1435"/>
                  </a:cubicBezTo>
                  <a:cubicBezTo>
                    <a:pt x="295" y="1421"/>
                    <a:pt x="277" y="1405"/>
                    <a:pt x="259" y="1389"/>
                  </a:cubicBezTo>
                  <a:cubicBezTo>
                    <a:pt x="249" y="1379"/>
                    <a:pt x="239" y="1370"/>
                    <a:pt x="229" y="1360"/>
                  </a:cubicBezTo>
                  <a:cubicBezTo>
                    <a:pt x="220" y="1350"/>
                    <a:pt x="210" y="1340"/>
                    <a:pt x="201" y="1329"/>
                  </a:cubicBezTo>
                  <a:cubicBezTo>
                    <a:pt x="188" y="1315"/>
                    <a:pt x="177" y="1299"/>
                    <a:pt x="164" y="1285"/>
                  </a:cubicBezTo>
                  <a:cubicBezTo>
                    <a:pt x="150" y="1267"/>
                    <a:pt x="138" y="1247"/>
                    <a:pt x="125" y="1229"/>
                  </a:cubicBezTo>
                  <a:cubicBezTo>
                    <a:pt x="120" y="1222"/>
                    <a:pt x="117" y="1216"/>
                    <a:pt x="113" y="1209"/>
                  </a:cubicBezTo>
                  <a:cubicBezTo>
                    <a:pt x="106" y="1197"/>
                    <a:pt x="98" y="1184"/>
                    <a:pt x="92" y="1172"/>
                  </a:cubicBezTo>
                  <a:cubicBezTo>
                    <a:pt x="86" y="1162"/>
                    <a:pt x="81" y="1151"/>
                    <a:pt x="77" y="1141"/>
                  </a:cubicBezTo>
                  <a:cubicBezTo>
                    <a:pt x="68" y="1121"/>
                    <a:pt x="60" y="1101"/>
                    <a:pt x="52" y="1082"/>
                  </a:cubicBezTo>
                  <a:cubicBezTo>
                    <a:pt x="41" y="1056"/>
                    <a:pt x="33" y="1029"/>
                    <a:pt x="26" y="1003"/>
                  </a:cubicBezTo>
                  <a:cubicBezTo>
                    <a:pt x="20" y="979"/>
                    <a:pt x="15" y="955"/>
                    <a:pt x="11" y="930"/>
                  </a:cubicBezTo>
                  <a:cubicBezTo>
                    <a:pt x="9" y="915"/>
                    <a:pt x="7" y="900"/>
                    <a:pt x="4" y="885"/>
                  </a:cubicBezTo>
                  <a:cubicBezTo>
                    <a:pt x="4" y="883"/>
                    <a:pt x="4" y="881"/>
                    <a:pt x="4" y="880"/>
                  </a:cubicBezTo>
                  <a:cubicBezTo>
                    <a:pt x="3" y="865"/>
                    <a:pt x="2" y="851"/>
                    <a:pt x="2" y="836"/>
                  </a:cubicBezTo>
                  <a:cubicBezTo>
                    <a:pt x="1" y="817"/>
                    <a:pt x="0" y="798"/>
                    <a:pt x="1" y="779"/>
                  </a:cubicBezTo>
                  <a:cubicBezTo>
                    <a:pt x="3" y="741"/>
                    <a:pt x="5" y="702"/>
                    <a:pt x="12" y="665"/>
                  </a:cubicBezTo>
                  <a:cubicBezTo>
                    <a:pt x="16" y="645"/>
                    <a:pt x="20" y="626"/>
                    <a:pt x="25" y="606"/>
                  </a:cubicBezTo>
                  <a:cubicBezTo>
                    <a:pt x="30" y="583"/>
                    <a:pt x="37" y="560"/>
                    <a:pt x="45" y="538"/>
                  </a:cubicBezTo>
                  <a:cubicBezTo>
                    <a:pt x="52" y="519"/>
                    <a:pt x="59" y="500"/>
                    <a:pt x="67" y="481"/>
                  </a:cubicBezTo>
                  <a:cubicBezTo>
                    <a:pt x="76" y="462"/>
                    <a:pt x="85" y="443"/>
                    <a:pt x="94" y="424"/>
                  </a:cubicBezTo>
                  <a:cubicBezTo>
                    <a:pt x="96" y="420"/>
                    <a:pt x="99" y="417"/>
                    <a:pt x="101" y="413"/>
                  </a:cubicBezTo>
                  <a:cubicBezTo>
                    <a:pt x="110" y="426"/>
                    <a:pt x="118" y="440"/>
                    <a:pt x="127" y="452"/>
                  </a:cubicBezTo>
                  <a:cubicBezTo>
                    <a:pt x="137" y="465"/>
                    <a:pt x="149" y="476"/>
                    <a:pt x="163" y="485"/>
                  </a:cubicBezTo>
                  <a:cubicBezTo>
                    <a:pt x="162" y="488"/>
                    <a:pt x="161" y="490"/>
                    <a:pt x="159" y="492"/>
                  </a:cubicBezTo>
                  <a:cubicBezTo>
                    <a:pt x="151" y="512"/>
                    <a:pt x="141" y="532"/>
                    <a:pt x="134" y="552"/>
                  </a:cubicBezTo>
                  <a:cubicBezTo>
                    <a:pt x="126" y="574"/>
                    <a:pt x="118" y="596"/>
                    <a:pt x="113" y="619"/>
                  </a:cubicBezTo>
                  <a:cubicBezTo>
                    <a:pt x="108" y="639"/>
                    <a:pt x="102" y="658"/>
                    <a:pt x="100" y="679"/>
                  </a:cubicBezTo>
                  <a:cubicBezTo>
                    <a:pt x="98" y="693"/>
                    <a:pt x="95" y="708"/>
                    <a:pt x="93" y="722"/>
                  </a:cubicBezTo>
                  <a:cubicBezTo>
                    <a:pt x="92" y="727"/>
                    <a:pt x="92" y="732"/>
                    <a:pt x="92" y="738"/>
                  </a:cubicBezTo>
                  <a:cubicBezTo>
                    <a:pt x="91" y="761"/>
                    <a:pt x="90" y="783"/>
                    <a:pt x="90" y="806"/>
                  </a:cubicBezTo>
                  <a:cubicBezTo>
                    <a:pt x="89" y="815"/>
                    <a:pt x="89" y="823"/>
                    <a:pt x="90" y="832"/>
                  </a:cubicBezTo>
                  <a:cubicBezTo>
                    <a:pt x="91" y="848"/>
                    <a:pt x="92" y="865"/>
                    <a:pt x="94" y="882"/>
                  </a:cubicBezTo>
                  <a:cubicBezTo>
                    <a:pt x="96" y="900"/>
                    <a:pt x="99" y="918"/>
                    <a:pt x="102" y="936"/>
                  </a:cubicBezTo>
                  <a:cubicBezTo>
                    <a:pt x="104" y="948"/>
                    <a:pt x="107" y="958"/>
                    <a:pt x="110" y="969"/>
                  </a:cubicBezTo>
                  <a:cubicBezTo>
                    <a:pt x="116" y="997"/>
                    <a:pt x="125" y="1023"/>
                    <a:pt x="135" y="1050"/>
                  </a:cubicBezTo>
                  <a:cubicBezTo>
                    <a:pt x="140" y="1064"/>
                    <a:pt x="146" y="1078"/>
                    <a:pt x="152" y="1091"/>
                  </a:cubicBezTo>
                  <a:cubicBezTo>
                    <a:pt x="156" y="1101"/>
                    <a:pt x="161" y="1110"/>
                    <a:pt x="165" y="1119"/>
                  </a:cubicBezTo>
                  <a:cubicBezTo>
                    <a:pt x="166" y="1121"/>
                    <a:pt x="167" y="1123"/>
                    <a:pt x="167" y="1124"/>
                  </a:cubicBezTo>
                  <a:cubicBezTo>
                    <a:pt x="200" y="1126"/>
                    <a:pt x="282" y="1120"/>
                    <a:pt x="327" y="1109"/>
                  </a:cubicBezTo>
                  <a:cubicBezTo>
                    <a:pt x="326" y="1106"/>
                    <a:pt x="325" y="1103"/>
                    <a:pt x="324" y="1101"/>
                  </a:cubicBezTo>
                  <a:cubicBezTo>
                    <a:pt x="312" y="1081"/>
                    <a:pt x="303" y="1060"/>
                    <a:pt x="294" y="1040"/>
                  </a:cubicBezTo>
                  <a:cubicBezTo>
                    <a:pt x="288" y="1025"/>
                    <a:pt x="281" y="1011"/>
                    <a:pt x="275" y="997"/>
                  </a:cubicBezTo>
                  <a:cubicBezTo>
                    <a:pt x="267" y="977"/>
                    <a:pt x="260" y="956"/>
                    <a:pt x="253" y="935"/>
                  </a:cubicBezTo>
                  <a:cubicBezTo>
                    <a:pt x="245" y="911"/>
                    <a:pt x="238" y="886"/>
                    <a:pt x="231" y="861"/>
                  </a:cubicBezTo>
                  <a:cubicBezTo>
                    <a:pt x="227" y="845"/>
                    <a:pt x="223" y="830"/>
                    <a:pt x="220" y="814"/>
                  </a:cubicBezTo>
                  <a:cubicBezTo>
                    <a:pt x="216" y="789"/>
                    <a:pt x="212" y="763"/>
                    <a:pt x="208" y="738"/>
                  </a:cubicBezTo>
                  <a:cubicBezTo>
                    <a:pt x="204" y="714"/>
                    <a:pt x="201" y="690"/>
                    <a:pt x="201" y="665"/>
                  </a:cubicBezTo>
                  <a:cubicBezTo>
                    <a:pt x="200" y="640"/>
                    <a:pt x="198" y="616"/>
                    <a:pt x="199" y="591"/>
                  </a:cubicBezTo>
                  <a:cubicBezTo>
                    <a:pt x="199" y="567"/>
                    <a:pt x="202" y="542"/>
                    <a:pt x="204" y="518"/>
                  </a:cubicBezTo>
                  <a:cubicBezTo>
                    <a:pt x="205" y="502"/>
                    <a:pt x="207" y="485"/>
                    <a:pt x="209" y="469"/>
                  </a:cubicBezTo>
                  <a:cubicBezTo>
                    <a:pt x="210" y="464"/>
                    <a:pt x="211" y="460"/>
                    <a:pt x="212" y="455"/>
                  </a:cubicBezTo>
                  <a:cubicBezTo>
                    <a:pt x="205" y="451"/>
                    <a:pt x="199" y="447"/>
                    <a:pt x="193" y="443"/>
                  </a:cubicBezTo>
                  <a:cubicBezTo>
                    <a:pt x="187" y="439"/>
                    <a:pt x="182" y="435"/>
                    <a:pt x="177" y="430"/>
                  </a:cubicBezTo>
                  <a:cubicBezTo>
                    <a:pt x="163" y="417"/>
                    <a:pt x="152" y="401"/>
                    <a:pt x="146" y="383"/>
                  </a:cubicBezTo>
                  <a:cubicBezTo>
                    <a:pt x="139" y="363"/>
                    <a:pt x="134" y="343"/>
                    <a:pt x="137" y="321"/>
                  </a:cubicBezTo>
                  <a:cubicBezTo>
                    <a:pt x="140" y="303"/>
                    <a:pt x="145" y="286"/>
                    <a:pt x="153" y="270"/>
                  </a:cubicBezTo>
                  <a:cubicBezTo>
                    <a:pt x="162" y="253"/>
                    <a:pt x="174" y="239"/>
                    <a:pt x="188" y="228"/>
                  </a:cubicBezTo>
                  <a:cubicBezTo>
                    <a:pt x="206" y="215"/>
                    <a:pt x="225" y="205"/>
                    <a:pt x="247" y="202"/>
                  </a:cubicBezTo>
                  <a:cubicBezTo>
                    <a:pt x="256" y="200"/>
                    <a:pt x="266" y="199"/>
                    <a:pt x="275" y="199"/>
                  </a:cubicBezTo>
                  <a:cubicBezTo>
                    <a:pt x="294" y="201"/>
                    <a:pt x="313" y="203"/>
                    <a:pt x="330" y="213"/>
                  </a:cubicBezTo>
                  <a:cubicBezTo>
                    <a:pt x="338" y="218"/>
                    <a:pt x="347" y="222"/>
                    <a:pt x="355" y="228"/>
                  </a:cubicBezTo>
                  <a:cubicBezTo>
                    <a:pt x="365" y="236"/>
                    <a:pt x="374" y="245"/>
                    <a:pt x="381" y="256"/>
                  </a:cubicBezTo>
                  <a:cubicBezTo>
                    <a:pt x="389" y="266"/>
                    <a:pt x="395" y="278"/>
                    <a:pt x="399" y="290"/>
                  </a:cubicBezTo>
                  <a:cubicBezTo>
                    <a:pt x="407" y="313"/>
                    <a:pt x="408" y="336"/>
                    <a:pt x="404" y="359"/>
                  </a:cubicBezTo>
                  <a:cubicBezTo>
                    <a:pt x="400" y="380"/>
                    <a:pt x="391" y="399"/>
                    <a:pt x="378" y="416"/>
                  </a:cubicBezTo>
                  <a:cubicBezTo>
                    <a:pt x="366" y="432"/>
                    <a:pt x="351" y="445"/>
                    <a:pt x="332" y="454"/>
                  </a:cubicBezTo>
                  <a:cubicBezTo>
                    <a:pt x="322" y="459"/>
                    <a:pt x="312" y="463"/>
                    <a:pt x="300" y="465"/>
                  </a:cubicBezTo>
                  <a:cubicBezTo>
                    <a:pt x="297" y="466"/>
                    <a:pt x="295" y="468"/>
                    <a:pt x="295" y="471"/>
                  </a:cubicBezTo>
                  <a:cubicBezTo>
                    <a:pt x="293" y="489"/>
                    <a:pt x="290" y="507"/>
                    <a:pt x="288" y="526"/>
                  </a:cubicBezTo>
                  <a:cubicBezTo>
                    <a:pt x="287" y="539"/>
                    <a:pt x="286" y="552"/>
                    <a:pt x="285" y="565"/>
                  </a:cubicBezTo>
                  <a:cubicBezTo>
                    <a:pt x="285" y="588"/>
                    <a:pt x="284" y="612"/>
                    <a:pt x="284" y="635"/>
                  </a:cubicBezTo>
                  <a:cubicBezTo>
                    <a:pt x="285" y="653"/>
                    <a:pt x="287" y="671"/>
                    <a:pt x="288" y="689"/>
                  </a:cubicBezTo>
                  <a:cubicBezTo>
                    <a:pt x="289" y="702"/>
                    <a:pt x="291" y="715"/>
                    <a:pt x="293" y="728"/>
                  </a:cubicBezTo>
                  <a:cubicBezTo>
                    <a:pt x="295" y="751"/>
                    <a:pt x="299" y="774"/>
                    <a:pt x="304" y="797"/>
                  </a:cubicBezTo>
                  <a:cubicBezTo>
                    <a:pt x="309" y="816"/>
                    <a:pt x="313" y="835"/>
                    <a:pt x="318" y="854"/>
                  </a:cubicBezTo>
                  <a:cubicBezTo>
                    <a:pt x="323" y="874"/>
                    <a:pt x="330" y="895"/>
                    <a:pt x="337" y="915"/>
                  </a:cubicBezTo>
                  <a:cubicBezTo>
                    <a:pt x="343" y="935"/>
                    <a:pt x="350" y="954"/>
                    <a:pt x="358" y="973"/>
                  </a:cubicBezTo>
                  <a:cubicBezTo>
                    <a:pt x="366" y="992"/>
                    <a:pt x="374" y="1012"/>
                    <a:pt x="383" y="1030"/>
                  </a:cubicBezTo>
                  <a:cubicBezTo>
                    <a:pt x="393" y="1050"/>
                    <a:pt x="403" y="1070"/>
                    <a:pt x="413" y="1089"/>
                  </a:cubicBezTo>
                  <a:cubicBezTo>
                    <a:pt x="420" y="1090"/>
                    <a:pt x="426" y="1087"/>
                    <a:pt x="432" y="1085"/>
                  </a:cubicBezTo>
                  <a:cubicBezTo>
                    <a:pt x="452" y="1078"/>
                    <a:pt x="473" y="1072"/>
                    <a:pt x="493" y="1064"/>
                  </a:cubicBezTo>
                  <a:cubicBezTo>
                    <a:pt x="507" y="1059"/>
                    <a:pt x="520" y="1053"/>
                    <a:pt x="533" y="1047"/>
                  </a:cubicBezTo>
                  <a:cubicBezTo>
                    <a:pt x="551" y="1040"/>
                    <a:pt x="569" y="1032"/>
                    <a:pt x="586" y="1023"/>
                  </a:cubicBezTo>
                  <a:cubicBezTo>
                    <a:pt x="598" y="1017"/>
                    <a:pt x="610" y="1011"/>
                    <a:pt x="622" y="1004"/>
                  </a:cubicBezTo>
                  <a:cubicBezTo>
                    <a:pt x="638" y="995"/>
                    <a:pt x="653" y="986"/>
                    <a:pt x="669" y="977"/>
                  </a:cubicBezTo>
                  <a:cubicBezTo>
                    <a:pt x="684" y="968"/>
                    <a:pt x="699" y="958"/>
                    <a:pt x="713" y="948"/>
                  </a:cubicBezTo>
                  <a:cubicBezTo>
                    <a:pt x="722" y="942"/>
                    <a:pt x="730" y="935"/>
                    <a:pt x="739" y="929"/>
                  </a:cubicBezTo>
                  <a:cubicBezTo>
                    <a:pt x="751" y="919"/>
                    <a:pt x="764" y="910"/>
                    <a:pt x="776" y="900"/>
                  </a:cubicBezTo>
                  <a:cubicBezTo>
                    <a:pt x="781" y="896"/>
                    <a:pt x="781" y="896"/>
                    <a:pt x="777" y="890"/>
                  </a:cubicBezTo>
                  <a:cubicBezTo>
                    <a:pt x="772" y="881"/>
                    <a:pt x="766" y="872"/>
                    <a:pt x="761" y="862"/>
                  </a:cubicBezTo>
                  <a:cubicBezTo>
                    <a:pt x="752" y="849"/>
                    <a:pt x="745" y="835"/>
                    <a:pt x="737" y="821"/>
                  </a:cubicBezTo>
                  <a:cubicBezTo>
                    <a:pt x="731" y="809"/>
                    <a:pt x="724" y="798"/>
                    <a:pt x="718" y="786"/>
                  </a:cubicBezTo>
                  <a:cubicBezTo>
                    <a:pt x="714" y="778"/>
                    <a:pt x="710" y="769"/>
                    <a:pt x="706" y="760"/>
                  </a:cubicBezTo>
                  <a:cubicBezTo>
                    <a:pt x="695" y="736"/>
                    <a:pt x="684" y="712"/>
                    <a:pt x="674" y="688"/>
                  </a:cubicBezTo>
                  <a:cubicBezTo>
                    <a:pt x="665" y="666"/>
                    <a:pt x="657" y="644"/>
                    <a:pt x="649" y="621"/>
                  </a:cubicBezTo>
                  <a:cubicBezTo>
                    <a:pt x="645" y="610"/>
                    <a:pt x="641" y="597"/>
                    <a:pt x="637" y="585"/>
                  </a:cubicBezTo>
                  <a:cubicBezTo>
                    <a:pt x="636" y="581"/>
                    <a:pt x="633" y="579"/>
                    <a:pt x="629" y="578"/>
                  </a:cubicBezTo>
                  <a:cubicBezTo>
                    <a:pt x="610" y="572"/>
                    <a:pt x="591" y="566"/>
                    <a:pt x="572" y="560"/>
                  </a:cubicBezTo>
                  <a:cubicBezTo>
                    <a:pt x="555" y="554"/>
                    <a:pt x="538" y="548"/>
                    <a:pt x="521" y="541"/>
                  </a:cubicBezTo>
                  <a:cubicBezTo>
                    <a:pt x="504" y="535"/>
                    <a:pt x="488" y="528"/>
                    <a:pt x="472" y="521"/>
                  </a:cubicBezTo>
                  <a:cubicBezTo>
                    <a:pt x="455" y="514"/>
                    <a:pt x="438" y="506"/>
                    <a:pt x="421" y="498"/>
                  </a:cubicBezTo>
                  <a:cubicBezTo>
                    <a:pt x="411" y="493"/>
                    <a:pt x="401" y="488"/>
                    <a:pt x="391" y="483"/>
                  </a:cubicBezTo>
                  <a:cubicBezTo>
                    <a:pt x="390" y="483"/>
                    <a:pt x="389" y="482"/>
                    <a:pt x="388" y="482"/>
                  </a:cubicBezTo>
                  <a:cubicBezTo>
                    <a:pt x="398" y="471"/>
                    <a:pt x="408" y="461"/>
                    <a:pt x="417" y="450"/>
                  </a:cubicBezTo>
                  <a:cubicBezTo>
                    <a:pt x="426" y="439"/>
                    <a:pt x="433" y="426"/>
                    <a:pt x="441" y="413"/>
                  </a:cubicBezTo>
                  <a:cubicBezTo>
                    <a:pt x="494" y="440"/>
                    <a:pt x="550" y="463"/>
                    <a:pt x="607" y="481"/>
                  </a:cubicBezTo>
                  <a:cubicBezTo>
                    <a:pt x="608" y="474"/>
                    <a:pt x="606" y="469"/>
                    <a:pt x="605" y="463"/>
                  </a:cubicBezTo>
                  <a:cubicBezTo>
                    <a:pt x="602" y="444"/>
                    <a:pt x="598" y="425"/>
                    <a:pt x="595" y="405"/>
                  </a:cubicBezTo>
                  <a:cubicBezTo>
                    <a:pt x="591" y="386"/>
                    <a:pt x="589" y="367"/>
                    <a:pt x="586" y="348"/>
                  </a:cubicBezTo>
                  <a:cubicBezTo>
                    <a:pt x="586" y="346"/>
                    <a:pt x="586" y="344"/>
                    <a:pt x="586" y="342"/>
                  </a:cubicBezTo>
                  <a:cubicBezTo>
                    <a:pt x="584" y="321"/>
                    <a:pt x="583" y="300"/>
                    <a:pt x="581" y="279"/>
                  </a:cubicBezTo>
                  <a:cubicBezTo>
                    <a:pt x="581" y="267"/>
                    <a:pt x="581" y="255"/>
                    <a:pt x="581" y="243"/>
                  </a:cubicBezTo>
                  <a:cubicBezTo>
                    <a:pt x="581" y="227"/>
                    <a:pt x="581" y="210"/>
                    <a:pt x="581" y="194"/>
                  </a:cubicBezTo>
                  <a:cubicBezTo>
                    <a:pt x="582" y="176"/>
                    <a:pt x="584" y="158"/>
                    <a:pt x="585" y="140"/>
                  </a:cubicBezTo>
                  <a:cubicBezTo>
                    <a:pt x="586" y="135"/>
                    <a:pt x="585" y="129"/>
                    <a:pt x="585" y="122"/>
                  </a:cubicBezTo>
                  <a:cubicBezTo>
                    <a:pt x="522" y="142"/>
                    <a:pt x="463" y="170"/>
                    <a:pt x="407" y="207"/>
                  </a:cubicBezTo>
                  <a:cubicBezTo>
                    <a:pt x="396" y="195"/>
                    <a:pt x="384" y="185"/>
                    <a:pt x="370" y="176"/>
                  </a:cubicBezTo>
                  <a:cubicBezTo>
                    <a:pt x="357" y="168"/>
                    <a:pt x="342" y="161"/>
                    <a:pt x="326" y="156"/>
                  </a:cubicBezTo>
                  <a:cubicBezTo>
                    <a:pt x="328" y="155"/>
                    <a:pt x="328" y="153"/>
                    <a:pt x="330" y="152"/>
                  </a:cubicBezTo>
                  <a:cubicBezTo>
                    <a:pt x="340" y="145"/>
                    <a:pt x="349" y="138"/>
                    <a:pt x="360" y="132"/>
                  </a:cubicBezTo>
                  <a:cubicBezTo>
                    <a:pt x="373" y="123"/>
                    <a:pt x="386" y="115"/>
                    <a:pt x="399" y="108"/>
                  </a:cubicBezTo>
                  <a:cubicBezTo>
                    <a:pt x="410" y="101"/>
                    <a:pt x="420" y="95"/>
                    <a:pt x="431" y="90"/>
                  </a:cubicBezTo>
                  <a:cubicBezTo>
                    <a:pt x="447" y="82"/>
                    <a:pt x="463" y="74"/>
                    <a:pt x="479" y="67"/>
                  </a:cubicBezTo>
                  <a:cubicBezTo>
                    <a:pt x="497" y="59"/>
                    <a:pt x="515" y="51"/>
                    <a:pt x="534" y="45"/>
                  </a:cubicBezTo>
                  <a:cubicBezTo>
                    <a:pt x="558" y="37"/>
                    <a:pt x="583" y="30"/>
                    <a:pt x="607" y="23"/>
                  </a:cubicBezTo>
                  <a:cubicBezTo>
                    <a:pt x="623" y="18"/>
                    <a:pt x="640" y="15"/>
                    <a:pt x="656" y="12"/>
                  </a:cubicBezTo>
                  <a:cubicBezTo>
                    <a:pt x="669" y="10"/>
                    <a:pt x="683" y="8"/>
                    <a:pt x="696" y="6"/>
                  </a:cubicBezTo>
                  <a:cubicBezTo>
                    <a:pt x="710" y="5"/>
                    <a:pt x="725" y="2"/>
                    <a:pt x="740" y="1"/>
                  </a:cubicBezTo>
                  <a:cubicBezTo>
                    <a:pt x="755" y="0"/>
                    <a:pt x="770" y="0"/>
                    <a:pt x="785" y="0"/>
                  </a:cubicBezTo>
                  <a:cubicBezTo>
                    <a:pt x="811" y="0"/>
                    <a:pt x="837" y="0"/>
                    <a:pt x="862" y="1"/>
                  </a:cubicBezTo>
                  <a:cubicBezTo>
                    <a:pt x="874" y="1"/>
                    <a:pt x="886" y="3"/>
                    <a:pt x="897" y="5"/>
                  </a:cubicBezTo>
                  <a:cubicBezTo>
                    <a:pt x="907" y="6"/>
                    <a:pt x="918" y="8"/>
                    <a:pt x="928" y="9"/>
                  </a:cubicBezTo>
                  <a:cubicBezTo>
                    <a:pt x="945" y="12"/>
                    <a:pt x="961" y="15"/>
                    <a:pt x="977" y="19"/>
                  </a:cubicBezTo>
                  <a:cubicBezTo>
                    <a:pt x="1000" y="23"/>
                    <a:pt x="1021" y="29"/>
                    <a:pt x="1043" y="36"/>
                  </a:cubicBezTo>
                  <a:cubicBezTo>
                    <a:pt x="1057" y="41"/>
                    <a:pt x="1071" y="46"/>
                    <a:pt x="1085" y="51"/>
                  </a:cubicBezTo>
                  <a:cubicBezTo>
                    <a:pt x="1108" y="59"/>
                    <a:pt x="1130" y="69"/>
                    <a:pt x="1151" y="80"/>
                  </a:cubicBezTo>
                  <a:cubicBezTo>
                    <a:pt x="1168" y="88"/>
                    <a:pt x="1185" y="98"/>
                    <a:pt x="1201" y="107"/>
                  </a:cubicBezTo>
                  <a:cubicBezTo>
                    <a:pt x="1224" y="119"/>
                    <a:pt x="1246" y="134"/>
                    <a:pt x="1267" y="149"/>
                  </a:cubicBezTo>
                  <a:cubicBezTo>
                    <a:pt x="1282" y="160"/>
                    <a:pt x="1295" y="171"/>
                    <a:pt x="1309" y="182"/>
                  </a:cubicBezTo>
                  <a:cubicBezTo>
                    <a:pt x="1319" y="189"/>
                    <a:pt x="1329" y="197"/>
                    <a:pt x="1338" y="206"/>
                  </a:cubicBezTo>
                  <a:cubicBezTo>
                    <a:pt x="1354" y="221"/>
                    <a:pt x="1370" y="237"/>
                    <a:pt x="1385" y="252"/>
                  </a:cubicBezTo>
                  <a:cubicBezTo>
                    <a:pt x="1394" y="262"/>
                    <a:pt x="1404" y="272"/>
                    <a:pt x="1413" y="283"/>
                  </a:cubicBezTo>
                  <a:cubicBezTo>
                    <a:pt x="1421" y="293"/>
                    <a:pt x="1429" y="303"/>
                    <a:pt x="1437" y="314"/>
                  </a:cubicBezTo>
                  <a:cubicBezTo>
                    <a:pt x="1440" y="317"/>
                    <a:pt x="1443" y="320"/>
                    <a:pt x="1445" y="324"/>
                  </a:cubicBezTo>
                  <a:cubicBezTo>
                    <a:pt x="1446" y="326"/>
                    <a:pt x="1447" y="327"/>
                    <a:pt x="1449" y="330"/>
                  </a:cubicBezTo>
                  <a:cubicBezTo>
                    <a:pt x="1439" y="333"/>
                    <a:pt x="1429" y="336"/>
                    <a:pt x="1420" y="339"/>
                  </a:cubicBezTo>
                  <a:cubicBezTo>
                    <a:pt x="1411" y="343"/>
                    <a:pt x="1402" y="347"/>
                    <a:pt x="1394" y="352"/>
                  </a:cubicBezTo>
                  <a:cubicBezTo>
                    <a:pt x="1385" y="357"/>
                    <a:pt x="1377" y="363"/>
                    <a:pt x="1368" y="369"/>
                  </a:cubicBezTo>
                  <a:cubicBezTo>
                    <a:pt x="1367" y="368"/>
                    <a:pt x="1365" y="366"/>
                    <a:pt x="1363" y="364"/>
                  </a:cubicBezTo>
                  <a:cubicBezTo>
                    <a:pt x="1353" y="352"/>
                    <a:pt x="1344" y="340"/>
                    <a:pt x="1333" y="328"/>
                  </a:cubicBezTo>
                  <a:cubicBezTo>
                    <a:pt x="1319" y="311"/>
                    <a:pt x="1304" y="295"/>
                    <a:pt x="1288" y="281"/>
                  </a:cubicBezTo>
                  <a:cubicBezTo>
                    <a:pt x="1276" y="270"/>
                    <a:pt x="1265" y="260"/>
                    <a:pt x="1253" y="250"/>
                  </a:cubicBezTo>
                  <a:cubicBezTo>
                    <a:pt x="1249" y="246"/>
                    <a:pt x="1244" y="243"/>
                    <a:pt x="1239" y="239"/>
                  </a:cubicBezTo>
                  <a:cubicBezTo>
                    <a:pt x="1238" y="238"/>
                    <a:pt x="1237" y="238"/>
                    <a:pt x="1235" y="237"/>
                  </a:cubicBezTo>
                  <a:cubicBezTo>
                    <a:pt x="1234" y="242"/>
                    <a:pt x="1233" y="247"/>
                    <a:pt x="1233" y="252"/>
                  </a:cubicBezTo>
                  <a:cubicBezTo>
                    <a:pt x="1232" y="271"/>
                    <a:pt x="1228" y="290"/>
                    <a:pt x="1225" y="309"/>
                  </a:cubicBezTo>
                  <a:cubicBezTo>
                    <a:pt x="1221" y="327"/>
                    <a:pt x="1218" y="344"/>
                    <a:pt x="1214" y="362"/>
                  </a:cubicBezTo>
                  <a:cubicBezTo>
                    <a:pt x="1208" y="391"/>
                    <a:pt x="1200" y="418"/>
                    <a:pt x="1191" y="446"/>
                  </a:cubicBezTo>
                  <a:cubicBezTo>
                    <a:pt x="1184" y="467"/>
                    <a:pt x="1177" y="487"/>
                    <a:pt x="1169" y="507"/>
                  </a:cubicBezTo>
                  <a:cubicBezTo>
                    <a:pt x="1162" y="523"/>
                    <a:pt x="1156" y="538"/>
                    <a:pt x="1149" y="554"/>
                  </a:cubicBezTo>
                  <a:cubicBezTo>
                    <a:pt x="1149" y="555"/>
                    <a:pt x="1148" y="556"/>
                    <a:pt x="1148" y="558"/>
                  </a:cubicBezTo>
                  <a:cubicBezTo>
                    <a:pt x="1158" y="558"/>
                    <a:pt x="1168" y="557"/>
                    <a:pt x="1178" y="556"/>
                  </a:cubicBezTo>
                  <a:cubicBezTo>
                    <a:pt x="1193" y="555"/>
                    <a:pt x="1208" y="553"/>
                    <a:pt x="1223" y="552"/>
                  </a:cubicBezTo>
                  <a:cubicBezTo>
                    <a:pt x="1236" y="550"/>
                    <a:pt x="1249" y="549"/>
                    <a:pt x="1262" y="547"/>
                  </a:cubicBezTo>
                  <a:cubicBezTo>
                    <a:pt x="1273" y="545"/>
                    <a:pt x="1284" y="543"/>
                    <a:pt x="1295" y="540"/>
                  </a:cubicBezTo>
                  <a:cubicBezTo>
                    <a:pt x="1313" y="536"/>
                    <a:pt x="1331" y="532"/>
                    <a:pt x="1349" y="528"/>
                  </a:cubicBezTo>
                  <a:cubicBezTo>
                    <a:pt x="1352" y="528"/>
                    <a:pt x="1353" y="526"/>
                    <a:pt x="1353" y="523"/>
                  </a:cubicBezTo>
                  <a:cubicBezTo>
                    <a:pt x="1353" y="519"/>
                    <a:pt x="1353" y="514"/>
                    <a:pt x="1353" y="509"/>
                  </a:cubicBezTo>
                  <a:cubicBezTo>
                    <a:pt x="1353" y="497"/>
                    <a:pt x="1356" y="485"/>
                    <a:pt x="1359" y="473"/>
                  </a:cubicBezTo>
                  <a:cubicBezTo>
                    <a:pt x="1362" y="463"/>
                    <a:pt x="1366" y="453"/>
                    <a:pt x="1372" y="444"/>
                  </a:cubicBezTo>
                  <a:cubicBezTo>
                    <a:pt x="1377" y="435"/>
                    <a:pt x="1384" y="427"/>
                    <a:pt x="1391" y="419"/>
                  </a:cubicBezTo>
                  <a:cubicBezTo>
                    <a:pt x="1402" y="408"/>
                    <a:pt x="1414" y="399"/>
                    <a:pt x="1428" y="392"/>
                  </a:cubicBezTo>
                  <a:cubicBezTo>
                    <a:pt x="1442" y="385"/>
                    <a:pt x="1458" y="380"/>
                    <a:pt x="1474" y="378"/>
                  </a:cubicBezTo>
                  <a:cubicBezTo>
                    <a:pt x="1496" y="376"/>
                    <a:pt x="1516" y="379"/>
                    <a:pt x="1536" y="387"/>
                  </a:cubicBezTo>
                  <a:cubicBezTo>
                    <a:pt x="1555" y="394"/>
                    <a:pt x="1571" y="405"/>
                    <a:pt x="1585" y="419"/>
                  </a:cubicBezTo>
                  <a:cubicBezTo>
                    <a:pt x="1602" y="437"/>
                    <a:pt x="1614" y="459"/>
                    <a:pt x="1620" y="484"/>
                  </a:cubicBezTo>
                  <a:cubicBezTo>
                    <a:pt x="1623" y="499"/>
                    <a:pt x="1623" y="515"/>
                    <a:pt x="1621" y="531"/>
                  </a:cubicBezTo>
                  <a:cubicBezTo>
                    <a:pt x="1619" y="548"/>
                    <a:pt x="1614" y="563"/>
                    <a:pt x="1606" y="578"/>
                  </a:cubicBezTo>
                  <a:cubicBezTo>
                    <a:pt x="1596" y="596"/>
                    <a:pt x="1582" y="612"/>
                    <a:pt x="1564" y="624"/>
                  </a:cubicBezTo>
                  <a:cubicBezTo>
                    <a:pt x="1548" y="635"/>
                    <a:pt x="1531" y="643"/>
                    <a:pt x="1511" y="646"/>
                  </a:cubicBezTo>
                  <a:cubicBezTo>
                    <a:pt x="1486" y="649"/>
                    <a:pt x="1461" y="648"/>
                    <a:pt x="1437" y="638"/>
                  </a:cubicBezTo>
                  <a:cubicBezTo>
                    <a:pt x="1428" y="634"/>
                    <a:pt x="1420" y="629"/>
                    <a:pt x="1412" y="624"/>
                  </a:cubicBezTo>
                  <a:cubicBezTo>
                    <a:pt x="1405" y="620"/>
                    <a:pt x="1399" y="614"/>
                    <a:pt x="1394" y="609"/>
                  </a:cubicBezTo>
                  <a:cubicBezTo>
                    <a:pt x="1391" y="606"/>
                    <a:pt x="1388" y="605"/>
                    <a:pt x="1384" y="606"/>
                  </a:cubicBezTo>
                  <a:cubicBezTo>
                    <a:pt x="1360" y="614"/>
                    <a:pt x="1335" y="620"/>
                    <a:pt x="1310" y="625"/>
                  </a:cubicBezTo>
                  <a:cubicBezTo>
                    <a:pt x="1290" y="629"/>
                    <a:pt x="1270" y="632"/>
                    <a:pt x="1249" y="634"/>
                  </a:cubicBezTo>
                  <a:cubicBezTo>
                    <a:pt x="1211" y="639"/>
                    <a:pt x="1173" y="643"/>
                    <a:pt x="1134" y="644"/>
                  </a:cubicBezTo>
                  <a:cubicBezTo>
                    <a:pt x="1126" y="644"/>
                    <a:pt x="1117" y="645"/>
                    <a:pt x="1108" y="645"/>
                  </a:cubicBezTo>
                  <a:cubicBezTo>
                    <a:pt x="1104" y="645"/>
                    <a:pt x="1103" y="646"/>
                    <a:pt x="1101" y="649"/>
                  </a:cubicBezTo>
                  <a:cubicBezTo>
                    <a:pt x="1094" y="661"/>
                    <a:pt x="1087" y="673"/>
                    <a:pt x="1080" y="684"/>
                  </a:cubicBezTo>
                  <a:cubicBezTo>
                    <a:pt x="1074" y="693"/>
                    <a:pt x="1069" y="701"/>
                    <a:pt x="1063" y="710"/>
                  </a:cubicBezTo>
                  <a:cubicBezTo>
                    <a:pt x="1055" y="722"/>
                    <a:pt x="1046" y="735"/>
                    <a:pt x="1037" y="748"/>
                  </a:cubicBezTo>
                  <a:cubicBezTo>
                    <a:pt x="1028" y="760"/>
                    <a:pt x="1019" y="772"/>
                    <a:pt x="1010" y="784"/>
                  </a:cubicBezTo>
                  <a:cubicBezTo>
                    <a:pt x="1001" y="795"/>
                    <a:pt x="992" y="806"/>
                    <a:pt x="983" y="817"/>
                  </a:cubicBezTo>
                  <a:cubicBezTo>
                    <a:pt x="971" y="831"/>
                    <a:pt x="958" y="845"/>
                    <a:pt x="945" y="859"/>
                  </a:cubicBezTo>
                  <a:cubicBezTo>
                    <a:pt x="932" y="873"/>
                    <a:pt x="919" y="886"/>
                    <a:pt x="905" y="900"/>
                  </a:cubicBezTo>
                  <a:cubicBezTo>
                    <a:pt x="902" y="903"/>
                    <a:pt x="898" y="906"/>
                    <a:pt x="894" y="910"/>
                  </a:cubicBezTo>
                  <a:cubicBezTo>
                    <a:pt x="953" y="995"/>
                    <a:pt x="1022" y="1071"/>
                    <a:pt x="1102" y="1137"/>
                  </a:cubicBezTo>
                  <a:cubicBezTo>
                    <a:pt x="1105" y="1135"/>
                    <a:pt x="1108" y="1132"/>
                    <a:pt x="1110" y="1130"/>
                  </a:cubicBezTo>
                  <a:cubicBezTo>
                    <a:pt x="1119" y="1119"/>
                    <a:pt x="1128" y="1109"/>
                    <a:pt x="1136" y="1099"/>
                  </a:cubicBezTo>
                  <a:cubicBezTo>
                    <a:pt x="1146" y="1087"/>
                    <a:pt x="1155" y="1075"/>
                    <a:pt x="1164" y="1062"/>
                  </a:cubicBezTo>
                  <a:cubicBezTo>
                    <a:pt x="1179" y="1042"/>
                    <a:pt x="1194" y="1021"/>
                    <a:pt x="1209" y="999"/>
                  </a:cubicBezTo>
                  <a:cubicBezTo>
                    <a:pt x="1220" y="982"/>
                    <a:pt x="1231" y="965"/>
                    <a:pt x="1241" y="947"/>
                  </a:cubicBezTo>
                  <a:cubicBezTo>
                    <a:pt x="1253" y="926"/>
                    <a:pt x="1264" y="905"/>
                    <a:pt x="1275" y="884"/>
                  </a:cubicBezTo>
                  <a:cubicBezTo>
                    <a:pt x="1282" y="869"/>
                    <a:pt x="1289" y="854"/>
                    <a:pt x="1295" y="839"/>
                  </a:cubicBezTo>
                  <a:cubicBezTo>
                    <a:pt x="1303" y="821"/>
                    <a:pt x="1310" y="804"/>
                    <a:pt x="1317" y="785"/>
                  </a:cubicBezTo>
                  <a:cubicBezTo>
                    <a:pt x="1325" y="764"/>
                    <a:pt x="1333" y="742"/>
                    <a:pt x="1339" y="720"/>
                  </a:cubicBezTo>
                  <a:cubicBezTo>
                    <a:pt x="1346" y="697"/>
                    <a:pt x="1352" y="673"/>
                    <a:pt x="1358" y="649"/>
                  </a:cubicBezTo>
                  <a:cubicBezTo>
                    <a:pt x="1358" y="648"/>
                    <a:pt x="1358" y="648"/>
                    <a:pt x="1359" y="647"/>
                  </a:cubicBezTo>
                  <a:cubicBezTo>
                    <a:pt x="1380" y="668"/>
                    <a:pt x="1406" y="682"/>
                    <a:pt x="1435" y="692"/>
                  </a:cubicBezTo>
                  <a:cubicBezTo>
                    <a:pt x="1434" y="695"/>
                    <a:pt x="1433" y="699"/>
                    <a:pt x="1432" y="704"/>
                  </a:cubicBezTo>
                  <a:cubicBezTo>
                    <a:pt x="1425" y="730"/>
                    <a:pt x="1418" y="755"/>
                    <a:pt x="1409" y="781"/>
                  </a:cubicBezTo>
                  <a:cubicBezTo>
                    <a:pt x="1399" y="812"/>
                    <a:pt x="1387" y="843"/>
                    <a:pt x="1373" y="873"/>
                  </a:cubicBezTo>
                  <a:cubicBezTo>
                    <a:pt x="1363" y="895"/>
                    <a:pt x="1353" y="918"/>
                    <a:pt x="1342" y="939"/>
                  </a:cubicBezTo>
                  <a:cubicBezTo>
                    <a:pt x="1333" y="955"/>
                    <a:pt x="1325" y="970"/>
                    <a:pt x="1317" y="986"/>
                  </a:cubicBezTo>
                  <a:cubicBezTo>
                    <a:pt x="1311" y="996"/>
                    <a:pt x="1305" y="1005"/>
                    <a:pt x="1299" y="1015"/>
                  </a:cubicBezTo>
                  <a:cubicBezTo>
                    <a:pt x="1295" y="1023"/>
                    <a:pt x="1290" y="1031"/>
                    <a:pt x="1285" y="1038"/>
                  </a:cubicBezTo>
                  <a:cubicBezTo>
                    <a:pt x="1276" y="1052"/>
                    <a:pt x="1266" y="1066"/>
                    <a:pt x="1257" y="1079"/>
                  </a:cubicBezTo>
                  <a:cubicBezTo>
                    <a:pt x="1251" y="1088"/>
                    <a:pt x="1246" y="1097"/>
                    <a:pt x="1239" y="1105"/>
                  </a:cubicBezTo>
                  <a:cubicBezTo>
                    <a:pt x="1222" y="1127"/>
                    <a:pt x="1204" y="1150"/>
                    <a:pt x="1187" y="1172"/>
                  </a:cubicBezTo>
                  <a:cubicBezTo>
                    <a:pt x="1182" y="1178"/>
                    <a:pt x="1176" y="1184"/>
                    <a:pt x="1171" y="1190"/>
                  </a:cubicBezTo>
                  <a:cubicBezTo>
                    <a:pt x="1220" y="1224"/>
                    <a:pt x="1272" y="1254"/>
                    <a:pt x="1327" y="1279"/>
                  </a:cubicBezTo>
                  <a:cubicBezTo>
                    <a:pt x="1337" y="1267"/>
                    <a:pt x="1347" y="1256"/>
                    <a:pt x="1356" y="1245"/>
                  </a:cubicBezTo>
                  <a:cubicBezTo>
                    <a:pt x="1369" y="1229"/>
                    <a:pt x="1381" y="1212"/>
                    <a:pt x="1392" y="1195"/>
                  </a:cubicBezTo>
                  <a:cubicBezTo>
                    <a:pt x="1404" y="1178"/>
                    <a:pt x="1415" y="1160"/>
                    <a:pt x="1425" y="1142"/>
                  </a:cubicBezTo>
                  <a:cubicBezTo>
                    <a:pt x="1433" y="1128"/>
                    <a:pt x="1440" y="1114"/>
                    <a:pt x="1447" y="1100"/>
                  </a:cubicBezTo>
                  <a:cubicBezTo>
                    <a:pt x="1459" y="1072"/>
                    <a:pt x="1470" y="1044"/>
                    <a:pt x="1479" y="1016"/>
                  </a:cubicBezTo>
                  <a:cubicBezTo>
                    <a:pt x="1483" y="1003"/>
                    <a:pt x="1487" y="991"/>
                    <a:pt x="1490" y="978"/>
                  </a:cubicBezTo>
                  <a:cubicBezTo>
                    <a:pt x="1495" y="955"/>
                    <a:pt x="1501" y="932"/>
                    <a:pt x="1504" y="908"/>
                  </a:cubicBezTo>
                  <a:cubicBezTo>
                    <a:pt x="1507" y="886"/>
                    <a:pt x="1511" y="864"/>
                    <a:pt x="1511" y="842"/>
                  </a:cubicBezTo>
                  <a:cubicBezTo>
                    <a:pt x="1512" y="818"/>
                    <a:pt x="1513" y="794"/>
                    <a:pt x="1512" y="770"/>
                  </a:cubicBezTo>
                  <a:cubicBezTo>
                    <a:pt x="1511" y="748"/>
                    <a:pt x="1508" y="727"/>
                    <a:pt x="1505" y="705"/>
                  </a:cubicBezTo>
                  <a:cubicBezTo>
                    <a:pt x="1505" y="703"/>
                    <a:pt x="1505" y="701"/>
                    <a:pt x="1505" y="698"/>
                  </a:cubicBezTo>
                  <a:cubicBezTo>
                    <a:pt x="1536" y="695"/>
                    <a:pt x="1564" y="686"/>
                    <a:pt x="1590" y="668"/>
                  </a:cubicBezTo>
                  <a:cubicBezTo>
                    <a:pt x="1591" y="673"/>
                    <a:pt x="1592" y="677"/>
                    <a:pt x="1592" y="681"/>
                  </a:cubicBezTo>
                  <a:cubicBezTo>
                    <a:pt x="1595" y="702"/>
                    <a:pt x="1598" y="722"/>
                    <a:pt x="1599" y="742"/>
                  </a:cubicBezTo>
                  <a:cubicBezTo>
                    <a:pt x="1601" y="772"/>
                    <a:pt x="1601" y="802"/>
                    <a:pt x="1600" y="832"/>
                  </a:cubicBezTo>
                  <a:cubicBezTo>
                    <a:pt x="1599" y="857"/>
                    <a:pt x="1598" y="881"/>
                    <a:pt x="1595" y="905"/>
                  </a:cubicBezTo>
                  <a:cubicBezTo>
                    <a:pt x="1590" y="934"/>
                    <a:pt x="1585" y="963"/>
                    <a:pt x="1578" y="992"/>
                  </a:cubicBezTo>
                  <a:cubicBezTo>
                    <a:pt x="1572" y="1015"/>
                    <a:pt x="1566" y="1038"/>
                    <a:pt x="1558" y="1060"/>
                  </a:cubicBezTo>
                  <a:cubicBezTo>
                    <a:pt x="1549" y="1082"/>
                    <a:pt x="1541" y="1104"/>
                    <a:pt x="1532" y="1126"/>
                  </a:cubicBezTo>
                  <a:cubicBezTo>
                    <a:pt x="1528" y="1137"/>
                    <a:pt x="1522" y="1148"/>
                    <a:pt x="1516" y="1159"/>
                  </a:cubicBezTo>
                  <a:cubicBezTo>
                    <a:pt x="1507" y="1176"/>
                    <a:pt x="1498" y="1194"/>
                    <a:pt x="1488" y="1211"/>
                  </a:cubicBezTo>
                  <a:cubicBezTo>
                    <a:pt x="1479" y="1225"/>
                    <a:pt x="1470" y="1239"/>
                    <a:pt x="1460" y="1253"/>
                  </a:cubicBezTo>
                  <a:cubicBezTo>
                    <a:pt x="1452" y="1265"/>
                    <a:pt x="1443" y="1278"/>
                    <a:pt x="1434" y="1289"/>
                  </a:cubicBezTo>
                  <a:cubicBezTo>
                    <a:pt x="1422" y="1304"/>
                    <a:pt x="1410" y="1319"/>
                    <a:pt x="1397" y="1333"/>
                  </a:cubicBezTo>
                  <a:cubicBezTo>
                    <a:pt x="1381" y="1351"/>
                    <a:pt x="1364" y="1368"/>
                    <a:pt x="1347" y="1385"/>
                  </a:cubicBezTo>
                  <a:cubicBezTo>
                    <a:pt x="1336" y="1396"/>
                    <a:pt x="1324" y="1406"/>
                    <a:pt x="1312" y="1416"/>
                  </a:cubicBezTo>
                  <a:cubicBezTo>
                    <a:pt x="1296" y="1429"/>
                    <a:pt x="1280" y="1441"/>
                    <a:pt x="1263" y="1453"/>
                  </a:cubicBezTo>
                  <a:cubicBezTo>
                    <a:pt x="1251" y="1462"/>
                    <a:pt x="1238" y="1470"/>
                    <a:pt x="1225" y="1478"/>
                  </a:cubicBezTo>
                  <a:cubicBezTo>
                    <a:pt x="1210" y="1488"/>
                    <a:pt x="1194" y="1497"/>
                    <a:pt x="1178" y="1506"/>
                  </a:cubicBezTo>
                  <a:cubicBezTo>
                    <a:pt x="1168" y="1511"/>
                    <a:pt x="1158" y="1516"/>
                    <a:pt x="1148" y="1521"/>
                  </a:cubicBezTo>
                  <a:cubicBezTo>
                    <a:pt x="1137" y="1526"/>
                    <a:pt x="1126" y="1531"/>
                    <a:pt x="1115" y="1535"/>
                  </a:cubicBezTo>
                  <a:cubicBezTo>
                    <a:pt x="1098" y="1542"/>
                    <a:pt x="1081" y="1549"/>
                    <a:pt x="1064" y="1555"/>
                  </a:cubicBezTo>
                  <a:cubicBezTo>
                    <a:pt x="1048" y="1561"/>
                    <a:pt x="1031" y="1566"/>
                    <a:pt x="1015" y="1571"/>
                  </a:cubicBezTo>
                  <a:cubicBezTo>
                    <a:pt x="997" y="1576"/>
                    <a:pt x="979" y="1580"/>
                    <a:pt x="961" y="1584"/>
                  </a:cubicBezTo>
                  <a:cubicBezTo>
                    <a:pt x="939" y="1588"/>
                    <a:pt x="916" y="1591"/>
                    <a:pt x="894" y="1594"/>
                  </a:cubicBezTo>
                  <a:cubicBezTo>
                    <a:pt x="882" y="1596"/>
                    <a:pt x="870" y="1596"/>
                    <a:pt x="858" y="1597"/>
                  </a:cubicBezTo>
                  <a:cubicBezTo>
                    <a:pt x="846" y="1598"/>
                    <a:pt x="833" y="1599"/>
                    <a:pt x="820" y="1600"/>
                  </a:cubicBezTo>
                  <a:cubicBezTo>
                    <a:pt x="818" y="1600"/>
                    <a:pt x="815" y="1600"/>
                    <a:pt x="812" y="1600"/>
                  </a:cubicBezTo>
                  <a:cubicBezTo>
                    <a:pt x="814" y="1597"/>
                    <a:pt x="815" y="1595"/>
                    <a:pt x="816" y="1593"/>
                  </a:cubicBezTo>
                  <a:cubicBezTo>
                    <a:pt x="826" y="1575"/>
                    <a:pt x="834" y="1556"/>
                    <a:pt x="837" y="1535"/>
                  </a:cubicBezTo>
                  <a:cubicBezTo>
                    <a:pt x="838" y="1527"/>
                    <a:pt x="839" y="1519"/>
                    <a:pt x="841" y="1510"/>
                  </a:cubicBezTo>
                  <a:cubicBezTo>
                    <a:pt x="841" y="1510"/>
                    <a:pt x="842" y="1510"/>
                    <a:pt x="843" y="1510"/>
                  </a:cubicBezTo>
                  <a:cubicBezTo>
                    <a:pt x="871" y="1509"/>
                    <a:pt x="899" y="1504"/>
                    <a:pt x="927" y="1500"/>
                  </a:cubicBezTo>
                  <a:cubicBezTo>
                    <a:pt x="944" y="1497"/>
                    <a:pt x="961" y="1492"/>
                    <a:pt x="977" y="1489"/>
                  </a:cubicBezTo>
                  <a:cubicBezTo>
                    <a:pt x="999" y="1484"/>
                    <a:pt x="1020" y="1476"/>
                    <a:pt x="1042" y="1469"/>
                  </a:cubicBezTo>
                  <a:cubicBezTo>
                    <a:pt x="1064" y="1461"/>
                    <a:pt x="1086" y="1452"/>
                    <a:pt x="1108" y="1442"/>
                  </a:cubicBezTo>
                  <a:cubicBezTo>
                    <a:pt x="1125" y="1433"/>
                    <a:pt x="1142" y="1424"/>
                    <a:pt x="1159" y="1414"/>
                  </a:cubicBezTo>
                  <a:cubicBezTo>
                    <a:pt x="1178" y="1404"/>
                    <a:pt x="1197" y="1391"/>
                    <a:pt x="1215" y="1378"/>
                  </a:cubicBezTo>
                  <a:cubicBezTo>
                    <a:pt x="1230" y="1368"/>
                    <a:pt x="1244" y="1356"/>
                    <a:pt x="1258" y="1345"/>
                  </a:cubicBezTo>
                  <a:cubicBezTo>
                    <a:pt x="1259" y="1344"/>
                    <a:pt x="1259" y="1343"/>
                    <a:pt x="1260" y="1343"/>
                  </a:cubicBezTo>
                  <a:cubicBezTo>
                    <a:pt x="1235" y="1329"/>
                    <a:pt x="1209" y="1315"/>
                    <a:pt x="1184" y="1301"/>
                  </a:cubicBezTo>
                  <a:cubicBezTo>
                    <a:pt x="1160" y="1286"/>
                    <a:pt x="1136" y="1269"/>
                    <a:pt x="1111" y="1254"/>
                  </a:cubicBezTo>
                  <a:cubicBezTo>
                    <a:pt x="1106" y="1258"/>
                    <a:pt x="1101" y="1263"/>
                    <a:pt x="1096" y="1267"/>
                  </a:cubicBezTo>
                  <a:cubicBezTo>
                    <a:pt x="1087" y="1276"/>
                    <a:pt x="1079" y="1284"/>
                    <a:pt x="1070" y="1292"/>
                  </a:cubicBezTo>
                  <a:cubicBezTo>
                    <a:pt x="1060" y="1301"/>
                    <a:pt x="1051" y="1308"/>
                    <a:pt x="1041" y="1316"/>
                  </a:cubicBezTo>
                  <a:cubicBezTo>
                    <a:pt x="1030" y="1325"/>
                    <a:pt x="1020" y="1334"/>
                    <a:pt x="1009" y="1342"/>
                  </a:cubicBezTo>
                  <a:cubicBezTo>
                    <a:pt x="998" y="1351"/>
                    <a:pt x="987" y="1360"/>
                    <a:pt x="975" y="1368"/>
                  </a:cubicBezTo>
                  <a:cubicBezTo>
                    <a:pt x="960" y="1378"/>
                    <a:pt x="944" y="1389"/>
                    <a:pt x="928" y="1399"/>
                  </a:cubicBezTo>
                  <a:cubicBezTo>
                    <a:pt x="914" y="1409"/>
                    <a:pt x="898" y="1418"/>
                    <a:pt x="883" y="1426"/>
                  </a:cubicBezTo>
                  <a:cubicBezTo>
                    <a:pt x="866" y="1436"/>
                    <a:pt x="849" y="1445"/>
                    <a:pt x="832" y="1454"/>
                  </a:cubicBezTo>
                  <a:cubicBezTo>
                    <a:pt x="820" y="1460"/>
                    <a:pt x="808" y="1465"/>
                    <a:pt x="796" y="1470"/>
                  </a:cubicBezTo>
                  <a:cubicBezTo>
                    <a:pt x="785" y="1475"/>
                    <a:pt x="787" y="1475"/>
                    <a:pt x="788" y="1485"/>
                  </a:cubicBezTo>
                  <a:cubicBezTo>
                    <a:pt x="790" y="1503"/>
                    <a:pt x="789" y="1521"/>
                    <a:pt x="784" y="1538"/>
                  </a:cubicBezTo>
                  <a:cubicBezTo>
                    <a:pt x="778" y="1558"/>
                    <a:pt x="768" y="1575"/>
                    <a:pt x="755" y="1590"/>
                  </a:cubicBezTo>
                  <a:cubicBezTo>
                    <a:pt x="741" y="1607"/>
                    <a:pt x="723" y="1619"/>
                    <a:pt x="703" y="1626"/>
                  </a:cubicBezTo>
                  <a:cubicBezTo>
                    <a:pt x="673" y="1638"/>
                    <a:pt x="643" y="1639"/>
                    <a:pt x="612" y="1629"/>
                  </a:cubicBezTo>
                  <a:cubicBezTo>
                    <a:pt x="598" y="1624"/>
                    <a:pt x="585" y="1617"/>
                    <a:pt x="573" y="1608"/>
                  </a:cubicBezTo>
                  <a:cubicBezTo>
                    <a:pt x="556" y="1596"/>
                    <a:pt x="543" y="1580"/>
                    <a:pt x="534" y="1561"/>
                  </a:cubicBezTo>
                  <a:cubicBezTo>
                    <a:pt x="527" y="1548"/>
                    <a:pt x="521" y="1533"/>
                    <a:pt x="521" y="1517"/>
                  </a:cubicBezTo>
                  <a:cubicBezTo>
                    <a:pt x="521" y="1511"/>
                    <a:pt x="519" y="1506"/>
                    <a:pt x="520" y="1500"/>
                  </a:cubicBezTo>
                  <a:cubicBezTo>
                    <a:pt x="520" y="1483"/>
                    <a:pt x="522" y="1466"/>
                    <a:pt x="529" y="1450"/>
                  </a:cubicBezTo>
                  <a:cubicBezTo>
                    <a:pt x="539" y="1427"/>
                    <a:pt x="553" y="1408"/>
                    <a:pt x="572" y="1394"/>
                  </a:cubicBezTo>
                  <a:cubicBezTo>
                    <a:pt x="589" y="1381"/>
                    <a:pt x="608" y="1372"/>
                    <a:pt x="629" y="1369"/>
                  </a:cubicBezTo>
                  <a:cubicBezTo>
                    <a:pt x="639" y="1367"/>
                    <a:pt x="648" y="1365"/>
                    <a:pt x="658" y="1366"/>
                  </a:cubicBezTo>
                  <a:cubicBezTo>
                    <a:pt x="674" y="1367"/>
                    <a:pt x="690" y="1369"/>
                    <a:pt x="705" y="1376"/>
                  </a:cubicBezTo>
                  <a:cubicBezTo>
                    <a:pt x="719" y="1382"/>
                    <a:pt x="732" y="1390"/>
                    <a:pt x="744" y="1400"/>
                  </a:cubicBezTo>
                  <a:close/>
                  <a:moveTo>
                    <a:pt x="1154" y="182"/>
                  </a:moveTo>
                  <a:cubicBezTo>
                    <a:pt x="1147" y="178"/>
                    <a:pt x="1140" y="174"/>
                    <a:pt x="1134" y="171"/>
                  </a:cubicBezTo>
                  <a:cubicBezTo>
                    <a:pt x="1122" y="165"/>
                    <a:pt x="1110" y="158"/>
                    <a:pt x="1098" y="153"/>
                  </a:cubicBezTo>
                  <a:cubicBezTo>
                    <a:pt x="1077" y="144"/>
                    <a:pt x="1056" y="136"/>
                    <a:pt x="1035" y="128"/>
                  </a:cubicBezTo>
                  <a:cubicBezTo>
                    <a:pt x="1027" y="125"/>
                    <a:pt x="1020" y="122"/>
                    <a:pt x="1011" y="119"/>
                  </a:cubicBezTo>
                  <a:cubicBezTo>
                    <a:pt x="995" y="115"/>
                    <a:pt x="978" y="111"/>
                    <a:pt x="962" y="106"/>
                  </a:cubicBezTo>
                  <a:cubicBezTo>
                    <a:pt x="939" y="100"/>
                    <a:pt x="916" y="96"/>
                    <a:pt x="892" y="94"/>
                  </a:cubicBezTo>
                  <a:cubicBezTo>
                    <a:pt x="883" y="93"/>
                    <a:pt x="873" y="92"/>
                    <a:pt x="864" y="91"/>
                  </a:cubicBezTo>
                  <a:cubicBezTo>
                    <a:pt x="854" y="90"/>
                    <a:pt x="844" y="89"/>
                    <a:pt x="835" y="88"/>
                  </a:cubicBezTo>
                  <a:cubicBezTo>
                    <a:pt x="807" y="88"/>
                    <a:pt x="780" y="87"/>
                    <a:pt x="752" y="90"/>
                  </a:cubicBezTo>
                  <a:cubicBezTo>
                    <a:pt x="741" y="91"/>
                    <a:pt x="730" y="92"/>
                    <a:pt x="719" y="93"/>
                  </a:cubicBezTo>
                  <a:cubicBezTo>
                    <a:pt x="709" y="94"/>
                    <a:pt x="699" y="96"/>
                    <a:pt x="688" y="97"/>
                  </a:cubicBezTo>
                  <a:cubicBezTo>
                    <a:pt x="684" y="98"/>
                    <a:pt x="680" y="99"/>
                    <a:pt x="675" y="100"/>
                  </a:cubicBezTo>
                  <a:cubicBezTo>
                    <a:pt x="674" y="112"/>
                    <a:pt x="672" y="125"/>
                    <a:pt x="671" y="137"/>
                  </a:cubicBezTo>
                  <a:cubicBezTo>
                    <a:pt x="669" y="159"/>
                    <a:pt x="667" y="181"/>
                    <a:pt x="666" y="203"/>
                  </a:cubicBezTo>
                  <a:cubicBezTo>
                    <a:pt x="666" y="232"/>
                    <a:pt x="667" y="262"/>
                    <a:pt x="667" y="292"/>
                  </a:cubicBezTo>
                  <a:cubicBezTo>
                    <a:pt x="667" y="293"/>
                    <a:pt x="668" y="294"/>
                    <a:pt x="668" y="295"/>
                  </a:cubicBezTo>
                  <a:cubicBezTo>
                    <a:pt x="669" y="310"/>
                    <a:pt x="670" y="326"/>
                    <a:pt x="672" y="341"/>
                  </a:cubicBezTo>
                  <a:cubicBezTo>
                    <a:pt x="673" y="352"/>
                    <a:pt x="674" y="364"/>
                    <a:pt x="676" y="375"/>
                  </a:cubicBezTo>
                  <a:cubicBezTo>
                    <a:pt x="678" y="388"/>
                    <a:pt x="680" y="400"/>
                    <a:pt x="682" y="412"/>
                  </a:cubicBezTo>
                  <a:cubicBezTo>
                    <a:pt x="686" y="433"/>
                    <a:pt x="690" y="454"/>
                    <a:pt x="695" y="475"/>
                  </a:cubicBezTo>
                  <a:cubicBezTo>
                    <a:pt x="697" y="485"/>
                    <a:pt x="700" y="494"/>
                    <a:pt x="702" y="504"/>
                  </a:cubicBezTo>
                  <a:cubicBezTo>
                    <a:pt x="703" y="508"/>
                    <a:pt x="705" y="511"/>
                    <a:pt x="710" y="512"/>
                  </a:cubicBezTo>
                  <a:cubicBezTo>
                    <a:pt x="723" y="515"/>
                    <a:pt x="737" y="518"/>
                    <a:pt x="750" y="521"/>
                  </a:cubicBezTo>
                  <a:cubicBezTo>
                    <a:pt x="760" y="523"/>
                    <a:pt x="770" y="526"/>
                    <a:pt x="779" y="528"/>
                  </a:cubicBezTo>
                  <a:cubicBezTo>
                    <a:pt x="805" y="533"/>
                    <a:pt x="831" y="537"/>
                    <a:pt x="857" y="541"/>
                  </a:cubicBezTo>
                  <a:cubicBezTo>
                    <a:pt x="879" y="545"/>
                    <a:pt x="900" y="548"/>
                    <a:pt x="922" y="550"/>
                  </a:cubicBezTo>
                  <a:cubicBezTo>
                    <a:pt x="959" y="555"/>
                    <a:pt x="997" y="558"/>
                    <a:pt x="1034" y="559"/>
                  </a:cubicBezTo>
                  <a:cubicBezTo>
                    <a:pt x="1040" y="559"/>
                    <a:pt x="1046" y="559"/>
                    <a:pt x="1052" y="559"/>
                  </a:cubicBezTo>
                  <a:cubicBezTo>
                    <a:pt x="1055" y="552"/>
                    <a:pt x="1058" y="546"/>
                    <a:pt x="1061" y="540"/>
                  </a:cubicBezTo>
                  <a:cubicBezTo>
                    <a:pt x="1067" y="527"/>
                    <a:pt x="1073" y="515"/>
                    <a:pt x="1078" y="503"/>
                  </a:cubicBezTo>
                  <a:cubicBezTo>
                    <a:pt x="1088" y="480"/>
                    <a:pt x="1096" y="457"/>
                    <a:pt x="1105" y="434"/>
                  </a:cubicBezTo>
                  <a:cubicBezTo>
                    <a:pt x="1113" y="411"/>
                    <a:pt x="1119" y="388"/>
                    <a:pt x="1125" y="365"/>
                  </a:cubicBezTo>
                  <a:cubicBezTo>
                    <a:pt x="1131" y="341"/>
                    <a:pt x="1136" y="317"/>
                    <a:pt x="1141" y="293"/>
                  </a:cubicBezTo>
                  <a:cubicBezTo>
                    <a:pt x="1143" y="282"/>
                    <a:pt x="1145" y="272"/>
                    <a:pt x="1146" y="262"/>
                  </a:cubicBezTo>
                  <a:cubicBezTo>
                    <a:pt x="1147" y="250"/>
                    <a:pt x="1149" y="238"/>
                    <a:pt x="1150" y="226"/>
                  </a:cubicBezTo>
                  <a:cubicBezTo>
                    <a:pt x="1151" y="211"/>
                    <a:pt x="1152" y="197"/>
                    <a:pt x="1154" y="182"/>
                  </a:cubicBezTo>
                  <a:close/>
                  <a:moveTo>
                    <a:pt x="1005" y="643"/>
                  </a:moveTo>
                  <a:cubicBezTo>
                    <a:pt x="997" y="642"/>
                    <a:pt x="991" y="642"/>
                    <a:pt x="985" y="641"/>
                  </a:cubicBezTo>
                  <a:cubicBezTo>
                    <a:pt x="957" y="639"/>
                    <a:pt x="930" y="637"/>
                    <a:pt x="903" y="634"/>
                  </a:cubicBezTo>
                  <a:cubicBezTo>
                    <a:pt x="894" y="633"/>
                    <a:pt x="886" y="632"/>
                    <a:pt x="878" y="631"/>
                  </a:cubicBezTo>
                  <a:cubicBezTo>
                    <a:pt x="867" y="629"/>
                    <a:pt x="856" y="628"/>
                    <a:pt x="845" y="626"/>
                  </a:cubicBezTo>
                  <a:cubicBezTo>
                    <a:pt x="821" y="622"/>
                    <a:pt x="796" y="618"/>
                    <a:pt x="772" y="614"/>
                  </a:cubicBezTo>
                  <a:cubicBezTo>
                    <a:pt x="761" y="612"/>
                    <a:pt x="750" y="609"/>
                    <a:pt x="739" y="606"/>
                  </a:cubicBezTo>
                  <a:cubicBezTo>
                    <a:pt x="738" y="606"/>
                    <a:pt x="736" y="606"/>
                    <a:pt x="734" y="606"/>
                  </a:cubicBezTo>
                  <a:cubicBezTo>
                    <a:pt x="739" y="620"/>
                    <a:pt x="744" y="634"/>
                    <a:pt x="749" y="647"/>
                  </a:cubicBezTo>
                  <a:cubicBezTo>
                    <a:pt x="755" y="661"/>
                    <a:pt x="761" y="674"/>
                    <a:pt x="767" y="688"/>
                  </a:cubicBezTo>
                  <a:cubicBezTo>
                    <a:pt x="778" y="714"/>
                    <a:pt x="790" y="739"/>
                    <a:pt x="803" y="764"/>
                  </a:cubicBezTo>
                  <a:cubicBezTo>
                    <a:pt x="816" y="789"/>
                    <a:pt x="830" y="813"/>
                    <a:pt x="846" y="838"/>
                  </a:cubicBezTo>
                  <a:cubicBezTo>
                    <a:pt x="907" y="779"/>
                    <a:pt x="959" y="715"/>
                    <a:pt x="1005" y="643"/>
                  </a:cubicBezTo>
                  <a:close/>
                </a:path>
              </a:pathLst>
            </a:custGeom>
            <a:solidFill>
              <a:schemeClr val="bg1"/>
            </a:solidFill>
            <a:ln>
              <a:noFill/>
            </a:ln>
          </p:spPr>
          <p:txBody>
            <a:bodyPr spcFirstLastPara="1" wrap="square" lIns="91425" tIns="45700" rIns="91425" bIns="45700"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prstClr val="white"/>
                </a:solidFill>
                <a:effectLst/>
                <a:uLnTx/>
                <a:uFillTx/>
                <a:latin typeface="Roboto"/>
                <a:ea typeface="Roboto"/>
                <a:cs typeface="Roboto"/>
                <a:sym typeface="Roboto"/>
              </a:endParaRPr>
            </a:p>
          </p:txBody>
        </p:sp>
      </p:grpSp>
      <p:grpSp>
        <p:nvGrpSpPr>
          <p:cNvPr id="228" name="Group 227">
            <a:extLst>
              <a:ext uri="{FF2B5EF4-FFF2-40B4-BE49-F238E27FC236}">
                <a16:creationId xmlns:a16="http://schemas.microsoft.com/office/drawing/2014/main" id="{4DB3E7FF-1285-0C56-7756-3EFEE919B3A7}"/>
              </a:ext>
              <a:ext uri="{C183D7F6-B498-43B3-948B-1728B52AA6E4}">
                <adec:decorative xmlns:adec="http://schemas.microsoft.com/office/drawing/2017/decorative" val="1"/>
              </a:ext>
            </a:extLst>
          </p:cNvPr>
          <p:cNvGrpSpPr/>
          <p:nvPr/>
        </p:nvGrpSpPr>
        <p:grpSpPr>
          <a:xfrm>
            <a:off x="4817723" y="2208212"/>
            <a:ext cx="581216" cy="581216"/>
            <a:chOff x="9992735" y="861235"/>
            <a:chExt cx="581216" cy="581216"/>
          </a:xfrm>
        </p:grpSpPr>
        <p:sp>
          <p:nvSpPr>
            <p:cNvPr id="229" name="Oval 228">
              <a:extLst>
                <a:ext uri="{FF2B5EF4-FFF2-40B4-BE49-F238E27FC236}">
                  <a16:creationId xmlns:a16="http://schemas.microsoft.com/office/drawing/2014/main" id="{4A215757-D26A-96BF-1359-D61914ED9A1B}"/>
                </a:ext>
              </a:extLst>
            </p:cNvPr>
            <p:cNvSpPr/>
            <p:nvPr/>
          </p:nvSpPr>
          <p:spPr bwMode="auto">
            <a:xfrm>
              <a:off x="9992735" y="861235"/>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30" name="Google Shape;597;p57">
              <a:extLst>
                <a:ext uri="{FF2B5EF4-FFF2-40B4-BE49-F238E27FC236}">
                  <a16:creationId xmlns:a16="http://schemas.microsoft.com/office/drawing/2014/main" id="{DD3CC98D-8AEA-6B50-D6B7-02CE4FEB728C}"/>
                </a:ext>
              </a:extLst>
            </p:cNvPr>
            <p:cNvSpPr/>
            <p:nvPr/>
          </p:nvSpPr>
          <p:spPr>
            <a:xfrm>
              <a:off x="10159768" y="1040409"/>
              <a:ext cx="247150" cy="222869"/>
            </a:xfrm>
            <a:custGeom>
              <a:avLst/>
              <a:gdLst/>
              <a:ahLst/>
              <a:cxnLst/>
              <a:rect l="l" t="t" r="r" b="b"/>
              <a:pathLst>
                <a:path w="416" h="416" extrusionOk="0">
                  <a:moveTo>
                    <a:pt x="0" y="0"/>
                  </a:moveTo>
                  <a:cubicBezTo>
                    <a:pt x="139" y="0"/>
                    <a:pt x="277" y="0"/>
                    <a:pt x="416" y="0"/>
                  </a:cubicBezTo>
                  <a:cubicBezTo>
                    <a:pt x="416" y="139"/>
                    <a:pt x="416" y="277"/>
                    <a:pt x="416" y="416"/>
                  </a:cubicBezTo>
                  <a:cubicBezTo>
                    <a:pt x="278" y="416"/>
                    <a:pt x="139" y="416"/>
                    <a:pt x="0" y="416"/>
                  </a:cubicBezTo>
                  <a:cubicBezTo>
                    <a:pt x="0" y="278"/>
                    <a:pt x="0" y="140"/>
                    <a:pt x="0" y="0"/>
                  </a:cubicBezTo>
                  <a:close/>
                  <a:moveTo>
                    <a:pt x="255" y="368"/>
                  </a:moveTo>
                  <a:cubicBezTo>
                    <a:pt x="278" y="381"/>
                    <a:pt x="301" y="383"/>
                    <a:pt x="324" y="379"/>
                  </a:cubicBezTo>
                  <a:cubicBezTo>
                    <a:pt x="355" y="375"/>
                    <a:pt x="373" y="357"/>
                    <a:pt x="376" y="331"/>
                  </a:cubicBezTo>
                  <a:cubicBezTo>
                    <a:pt x="379" y="305"/>
                    <a:pt x="367" y="287"/>
                    <a:pt x="338" y="273"/>
                  </a:cubicBezTo>
                  <a:cubicBezTo>
                    <a:pt x="329" y="269"/>
                    <a:pt x="319" y="266"/>
                    <a:pt x="310" y="261"/>
                  </a:cubicBezTo>
                  <a:cubicBezTo>
                    <a:pt x="299" y="256"/>
                    <a:pt x="291" y="249"/>
                    <a:pt x="294" y="236"/>
                  </a:cubicBezTo>
                  <a:cubicBezTo>
                    <a:pt x="295" y="225"/>
                    <a:pt x="306" y="217"/>
                    <a:pt x="320" y="217"/>
                  </a:cubicBezTo>
                  <a:cubicBezTo>
                    <a:pt x="333" y="218"/>
                    <a:pt x="347" y="221"/>
                    <a:pt x="362" y="223"/>
                  </a:cubicBezTo>
                  <a:cubicBezTo>
                    <a:pt x="364" y="216"/>
                    <a:pt x="366" y="207"/>
                    <a:pt x="369" y="198"/>
                  </a:cubicBezTo>
                  <a:cubicBezTo>
                    <a:pt x="339" y="186"/>
                    <a:pt x="311" y="184"/>
                    <a:pt x="284" y="199"/>
                  </a:cubicBezTo>
                  <a:cubicBezTo>
                    <a:pt x="252" y="217"/>
                    <a:pt x="249" y="260"/>
                    <a:pt x="279" y="281"/>
                  </a:cubicBezTo>
                  <a:cubicBezTo>
                    <a:pt x="288" y="288"/>
                    <a:pt x="300" y="292"/>
                    <a:pt x="310" y="297"/>
                  </a:cubicBezTo>
                  <a:cubicBezTo>
                    <a:pt x="317" y="301"/>
                    <a:pt x="325" y="303"/>
                    <a:pt x="330" y="308"/>
                  </a:cubicBezTo>
                  <a:cubicBezTo>
                    <a:pt x="336" y="313"/>
                    <a:pt x="340" y="322"/>
                    <a:pt x="341" y="330"/>
                  </a:cubicBezTo>
                  <a:cubicBezTo>
                    <a:pt x="342" y="339"/>
                    <a:pt x="335" y="347"/>
                    <a:pt x="325" y="349"/>
                  </a:cubicBezTo>
                  <a:cubicBezTo>
                    <a:pt x="314" y="351"/>
                    <a:pt x="303" y="352"/>
                    <a:pt x="292" y="350"/>
                  </a:cubicBezTo>
                  <a:cubicBezTo>
                    <a:pt x="282" y="349"/>
                    <a:pt x="273" y="345"/>
                    <a:pt x="263" y="342"/>
                  </a:cubicBezTo>
                  <a:cubicBezTo>
                    <a:pt x="260" y="351"/>
                    <a:pt x="258" y="359"/>
                    <a:pt x="255" y="368"/>
                  </a:cubicBezTo>
                  <a:close/>
                  <a:moveTo>
                    <a:pt x="136" y="378"/>
                  </a:moveTo>
                  <a:cubicBezTo>
                    <a:pt x="150" y="379"/>
                    <a:pt x="162" y="381"/>
                    <a:pt x="174" y="380"/>
                  </a:cubicBezTo>
                  <a:cubicBezTo>
                    <a:pt x="202" y="379"/>
                    <a:pt x="220" y="362"/>
                    <a:pt x="225" y="334"/>
                  </a:cubicBezTo>
                  <a:cubicBezTo>
                    <a:pt x="226" y="325"/>
                    <a:pt x="227" y="316"/>
                    <a:pt x="227" y="307"/>
                  </a:cubicBezTo>
                  <a:cubicBezTo>
                    <a:pt x="227" y="274"/>
                    <a:pt x="227" y="240"/>
                    <a:pt x="227" y="207"/>
                  </a:cubicBezTo>
                  <a:cubicBezTo>
                    <a:pt x="227" y="202"/>
                    <a:pt x="227" y="197"/>
                    <a:pt x="227" y="192"/>
                  </a:cubicBezTo>
                  <a:cubicBezTo>
                    <a:pt x="215" y="192"/>
                    <a:pt x="204" y="192"/>
                    <a:pt x="192" y="192"/>
                  </a:cubicBezTo>
                  <a:cubicBezTo>
                    <a:pt x="192" y="208"/>
                    <a:pt x="192" y="224"/>
                    <a:pt x="192" y="239"/>
                  </a:cubicBezTo>
                  <a:cubicBezTo>
                    <a:pt x="192" y="268"/>
                    <a:pt x="192" y="296"/>
                    <a:pt x="191" y="325"/>
                  </a:cubicBezTo>
                  <a:cubicBezTo>
                    <a:pt x="190" y="343"/>
                    <a:pt x="180" y="352"/>
                    <a:pt x="161" y="352"/>
                  </a:cubicBezTo>
                  <a:cubicBezTo>
                    <a:pt x="154" y="352"/>
                    <a:pt x="148" y="351"/>
                    <a:pt x="140" y="350"/>
                  </a:cubicBezTo>
                  <a:cubicBezTo>
                    <a:pt x="139" y="359"/>
                    <a:pt x="138" y="367"/>
                    <a:pt x="136" y="378"/>
                  </a:cubicBezTo>
                  <a:close/>
                </a:path>
              </a:pathLst>
            </a:custGeom>
            <a:solidFill>
              <a:schemeClr val="bg1"/>
            </a:solidFill>
            <a:ln>
              <a:noFill/>
            </a:ln>
          </p:spPr>
          <p:txBody>
            <a:bodyPr spcFirstLastPara="1" wrap="square" lIns="91425" tIns="45700" rIns="91425" bIns="45700"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prstClr val="white"/>
                </a:solidFill>
                <a:effectLst/>
                <a:uLnTx/>
                <a:uFillTx/>
                <a:latin typeface="Roboto"/>
                <a:ea typeface="Roboto"/>
                <a:cs typeface="Roboto"/>
                <a:sym typeface="Roboto"/>
              </a:endParaRPr>
            </a:p>
          </p:txBody>
        </p:sp>
      </p:grpSp>
      <p:grpSp>
        <p:nvGrpSpPr>
          <p:cNvPr id="231" name="Group 230">
            <a:extLst>
              <a:ext uri="{FF2B5EF4-FFF2-40B4-BE49-F238E27FC236}">
                <a16:creationId xmlns:a16="http://schemas.microsoft.com/office/drawing/2014/main" id="{DFD8D71C-8226-01F6-1C5E-D4AFB3CF24D7}"/>
              </a:ext>
              <a:ext uri="{C183D7F6-B498-43B3-948B-1728B52AA6E4}">
                <adec:decorative xmlns:adec="http://schemas.microsoft.com/office/drawing/2017/decorative" val="1"/>
              </a:ext>
            </a:extLst>
          </p:cNvPr>
          <p:cNvGrpSpPr/>
          <p:nvPr/>
        </p:nvGrpSpPr>
        <p:grpSpPr>
          <a:xfrm>
            <a:off x="8768407" y="2208212"/>
            <a:ext cx="581216" cy="581216"/>
            <a:chOff x="5588754" y="3147099"/>
            <a:chExt cx="581216" cy="581216"/>
          </a:xfrm>
        </p:grpSpPr>
        <p:sp>
          <p:nvSpPr>
            <p:cNvPr id="232" name="Oval 231">
              <a:extLst>
                <a:ext uri="{FF2B5EF4-FFF2-40B4-BE49-F238E27FC236}">
                  <a16:creationId xmlns:a16="http://schemas.microsoft.com/office/drawing/2014/main" id="{4CC816CB-BA06-87D8-8DAC-3AD07C0CC929}"/>
                </a:ext>
              </a:extLst>
            </p:cNvPr>
            <p:cNvSpPr/>
            <p:nvPr/>
          </p:nvSpPr>
          <p:spPr bwMode="auto">
            <a:xfrm>
              <a:off x="5588754" y="3147099"/>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33" name="chip">
              <a:extLst>
                <a:ext uri="{FF2B5EF4-FFF2-40B4-BE49-F238E27FC236}">
                  <a16:creationId xmlns:a16="http://schemas.microsoft.com/office/drawing/2014/main" id="{F8C0DADB-D6CC-5440-96AB-3B5045092D21}"/>
                </a:ext>
              </a:extLst>
            </p:cNvPr>
            <p:cNvSpPr>
              <a:spLocks noChangeAspect="1" noEditPoints="1"/>
            </p:cNvSpPr>
            <p:nvPr/>
          </p:nvSpPr>
          <p:spPr bwMode="auto">
            <a:xfrm>
              <a:off x="5748330" y="3304020"/>
              <a:ext cx="262064" cy="2673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4" name="Group 233">
            <a:extLst>
              <a:ext uri="{FF2B5EF4-FFF2-40B4-BE49-F238E27FC236}">
                <a16:creationId xmlns:a16="http://schemas.microsoft.com/office/drawing/2014/main" id="{8D4FA552-CA78-479C-0443-80FB70D41BEC}"/>
              </a:ext>
              <a:ext uri="{C183D7F6-B498-43B3-948B-1728B52AA6E4}">
                <adec:decorative xmlns:adec="http://schemas.microsoft.com/office/drawing/2017/decorative" val="1"/>
              </a:ext>
            </a:extLst>
          </p:cNvPr>
          <p:cNvGrpSpPr/>
          <p:nvPr/>
        </p:nvGrpSpPr>
        <p:grpSpPr>
          <a:xfrm>
            <a:off x="2842381" y="2208212"/>
            <a:ext cx="581216" cy="581216"/>
            <a:chOff x="10406888" y="2078370"/>
            <a:chExt cx="855551" cy="855551"/>
          </a:xfrm>
        </p:grpSpPr>
        <p:sp>
          <p:nvSpPr>
            <p:cNvPr id="235" name="Oval 234">
              <a:extLst>
                <a:ext uri="{FF2B5EF4-FFF2-40B4-BE49-F238E27FC236}">
                  <a16:creationId xmlns:a16="http://schemas.microsoft.com/office/drawing/2014/main" id="{09234D46-EF58-193C-A7C6-49E1B48720AF}"/>
                </a:ext>
              </a:extLst>
            </p:cNvPr>
            <p:cNvSpPr/>
            <p:nvPr/>
          </p:nvSpPr>
          <p:spPr bwMode="auto">
            <a:xfrm>
              <a:off x="10406888" y="2078370"/>
              <a:ext cx="855551" cy="855551"/>
            </a:xfrm>
            <a:prstGeom prst="ellipse">
              <a:avLst/>
            </a:prstGeom>
            <a:solidFill>
              <a:schemeClr val="accent2"/>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36" name="Org_ECA6" descr="Network">
              <a:extLst>
                <a:ext uri="{FF2B5EF4-FFF2-40B4-BE49-F238E27FC236}">
                  <a16:creationId xmlns:a16="http://schemas.microsoft.com/office/drawing/2014/main" id="{87F25BD7-4687-2349-9CDF-7EDC5AC271D7}"/>
                </a:ext>
              </a:extLst>
            </p:cNvPr>
            <p:cNvSpPr>
              <a:spLocks noChangeAspect="1" noEditPoints="1"/>
            </p:cNvSpPr>
            <p:nvPr/>
          </p:nvSpPr>
          <p:spPr bwMode="auto">
            <a:xfrm>
              <a:off x="10655466" y="2326860"/>
              <a:ext cx="358395" cy="358570"/>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7" name="Group 236">
            <a:extLst>
              <a:ext uri="{FF2B5EF4-FFF2-40B4-BE49-F238E27FC236}">
                <a16:creationId xmlns:a16="http://schemas.microsoft.com/office/drawing/2014/main" id="{0DE5A919-5C3A-DFB5-4BBE-7A45D8FB1BFC}"/>
              </a:ext>
              <a:ext uri="{C183D7F6-B498-43B3-948B-1728B52AA6E4}">
                <adec:decorative xmlns:adec="http://schemas.microsoft.com/office/drawing/2017/decorative" val="1"/>
              </a:ext>
            </a:extLst>
          </p:cNvPr>
          <p:cNvGrpSpPr/>
          <p:nvPr/>
        </p:nvGrpSpPr>
        <p:grpSpPr>
          <a:xfrm>
            <a:off x="10743745" y="2208212"/>
            <a:ext cx="581216" cy="581216"/>
            <a:chOff x="8471362" y="5833505"/>
            <a:chExt cx="581216" cy="581216"/>
          </a:xfrm>
        </p:grpSpPr>
        <p:sp>
          <p:nvSpPr>
            <p:cNvPr id="238" name="Oval 237">
              <a:extLst>
                <a:ext uri="{FF2B5EF4-FFF2-40B4-BE49-F238E27FC236}">
                  <a16:creationId xmlns:a16="http://schemas.microsoft.com/office/drawing/2014/main" id="{C9DE91A9-047B-31C2-BDFE-2FDF4FE07249}"/>
                </a:ext>
              </a:extLst>
            </p:cNvPr>
            <p:cNvSpPr/>
            <p:nvPr/>
          </p:nvSpPr>
          <p:spPr bwMode="auto">
            <a:xfrm>
              <a:off x="8471362" y="5833505"/>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39" name="Google Shape;597;p57">
              <a:extLst>
                <a:ext uri="{FF2B5EF4-FFF2-40B4-BE49-F238E27FC236}">
                  <a16:creationId xmlns:a16="http://schemas.microsoft.com/office/drawing/2014/main" id="{146FCCD6-8B16-CD27-6420-65488E774EB7}"/>
                </a:ext>
              </a:extLst>
            </p:cNvPr>
            <p:cNvSpPr/>
            <p:nvPr/>
          </p:nvSpPr>
          <p:spPr>
            <a:xfrm>
              <a:off x="8638395" y="6012679"/>
              <a:ext cx="247150" cy="222869"/>
            </a:xfrm>
            <a:custGeom>
              <a:avLst/>
              <a:gdLst/>
              <a:ahLst/>
              <a:cxnLst/>
              <a:rect l="l" t="t" r="r" b="b"/>
              <a:pathLst>
                <a:path w="416" h="416" extrusionOk="0">
                  <a:moveTo>
                    <a:pt x="0" y="0"/>
                  </a:moveTo>
                  <a:cubicBezTo>
                    <a:pt x="139" y="0"/>
                    <a:pt x="277" y="0"/>
                    <a:pt x="416" y="0"/>
                  </a:cubicBezTo>
                  <a:cubicBezTo>
                    <a:pt x="416" y="139"/>
                    <a:pt x="416" y="277"/>
                    <a:pt x="416" y="416"/>
                  </a:cubicBezTo>
                  <a:cubicBezTo>
                    <a:pt x="278" y="416"/>
                    <a:pt x="139" y="416"/>
                    <a:pt x="0" y="416"/>
                  </a:cubicBezTo>
                  <a:cubicBezTo>
                    <a:pt x="0" y="278"/>
                    <a:pt x="0" y="140"/>
                    <a:pt x="0" y="0"/>
                  </a:cubicBezTo>
                  <a:close/>
                  <a:moveTo>
                    <a:pt x="255" y="368"/>
                  </a:moveTo>
                  <a:cubicBezTo>
                    <a:pt x="278" y="381"/>
                    <a:pt x="301" y="383"/>
                    <a:pt x="324" y="379"/>
                  </a:cubicBezTo>
                  <a:cubicBezTo>
                    <a:pt x="355" y="375"/>
                    <a:pt x="373" y="357"/>
                    <a:pt x="376" y="331"/>
                  </a:cubicBezTo>
                  <a:cubicBezTo>
                    <a:pt x="379" y="305"/>
                    <a:pt x="367" y="287"/>
                    <a:pt x="338" y="273"/>
                  </a:cubicBezTo>
                  <a:cubicBezTo>
                    <a:pt x="329" y="269"/>
                    <a:pt x="319" y="266"/>
                    <a:pt x="310" y="261"/>
                  </a:cubicBezTo>
                  <a:cubicBezTo>
                    <a:pt x="299" y="256"/>
                    <a:pt x="291" y="249"/>
                    <a:pt x="294" y="236"/>
                  </a:cubicBezTo>
                  <a:cubicBezTo>
                    <a:pt x="295" y="225"/>
                    <a:pt x="306" y="217"/>
                    <a:pt x="320" y="217"/>
                  </a:cubicBezTo>
                  <a:cubicBezTo>
                    <a:pt x="333" y="218"/>
                    <a:pt x="347" y="221"/>
                    <a:pt x="362" y="223"/>
                  </a:cubicBezTo>
                  <a:cubicBezTo>
                    <a:pt x="364" y="216"/>
                    <a:pt x="366" y="207"/>
                    <a:pt x="369" y="198"/>
                  </a:cubicBezTo>
                  <a:cubicBezTo>
                    <a:pt x="339" y="186"/>
                    <a:pt x="311" y="184"/>
                    <a:pt x="284" y="199"/>
                  </a:cubicBezTo>
                  <a:cubicBezTo>
                    <a:pt x="252" y="217"/>
                    <a:pt x="249" y="260"/>
                    <a:pt x="279" y="281"/>
                  </a:cubicBezTo>
                  <a:cubicBezTo>
                    <a:pt x="288" y="288"/>
                    <a:pt x="300" y="292"/>
                    <a:pt x="310" y="297"/>
                  </a:cubicBezTo>
                  <a:cubicBezTo>
                    <a:pt x="317" y="301"/>
                    <a:pt x="325" y="303"/>
                    <a:pt x="330" y="308"/>
                  </a:cubicBezTo>
                  <a:cubicBezTo>
                    <a:pt x="336" y="313"/>
                    <a:pt x="340" y="322"/>
                    <a:pt x="341" y="330"/>
                  </a:cubicBezTo>
                  <a:cubicBezTo>
                    <a:pt x="342" y="339"/>
                    <a:pt x="335" y="347"/>
                    <a:pt x="325" y="349"/>
                  </a:cubicBezTo>
                  <a:cubicBezTo>
                    <a:pt x="314" y="351"/>
                    <a:pt x="303" y="352"/>
                    <a:pt x="292" y="350"/>
                  </a:cubicBezTo>
                  <a:cubicBezTo>
                    <a:pt x="282" y="349"/>
                    <a:pt x="273" y="345"/>
                    <a:pt x="263" y="342"/>
                  </a:cubicBezTo>
                  <a:cubicBezTo>
                    <a:pt x="260" y="351"/>
                    <a:pt x="258" y="359"/>
                    <a:pt x="255" y="368"/>
                  </a:cubicBezTo>
                  <a:close/>
                  <a:moveTo>
                    <a:pt x="136" y="378"/>
                  </a:moveTo>
                  <a:cubicBezTo>
                    <a:pt x="150" y="379"/>
                    <a:pt x="162" y="381"/>
                    <a:pt x="174" y="380"/>
                  </a:cubicBezTo>
                  <a:cubicBezTo>
                    <a:pt x="202" y="379"/>
                    <a:pt x="220" y="362"/>
                    <a:pt x="225" y="334"/>
                  </a:cubicBezTo>
                  <a:cubicBezTo>
                    <a:pt x="226" y="325"/>
                    <a:pt x="227" y="316"/>
                    <a:pt x="227" y="307"/>
                  </a:cubicBezTo>
                  <a:cubicBezTo>
                    <a:pt x="227" y="274"/>
                    <a:pt x="227" y="240"/>
                    <a:pt x="227" y="207"/>
                  </a:cubicBezTo>
                  <a:cubicBezTo>
                    <a:pt x="227" y="202"/>
                    <a:pt x="227" y="197"/>
                    <a:pt x="227" y="192"/>
                  </a:cubicBezTo>
                  <a:cubicBezTo>
                    <a:pt x="215" y="192"/>
                    <a:pt x="204" y="192"/>
                    <a:pt x="192" y="192"/>
                  </a:cubicBezTo>
                  <a:cubicBezTo>
                    <a:pt x="192" y="208"/>
                    <a:pt x="192" y="224"/>
                    <a:pt x="192" y="239"/>
                  </a:cubicBezTo>
                  <a:cubicBezTo>
                    <a:pt x="192" y="268"/>
                    <a:pt x="192" y="296"/>
                    <a:pt x="191" y="325"/>
                  </a:cubicBezTo>
                  <a:cubicBezTo>
                    <a:pt x="190" y="343"/>
                    <a:pt x="180" y="352"/>
                    <a:pt x="161" y="352"/>
                  </a:cubicBezTo>
                  <a:cubicBezTo>
                    <a:pt x="154" y="352"/>
                    <a:pt x="148" y="351"/>
                    <a:pt x="140" y="350"/>
                  </a:cubicBezTo>
                  <a:cubicBezTo>
                    <a:pt x="139" y="359"/>
                    <a:pt x="138" y="367"/>
                    <a:pt x="136" y="378"/>
                  </a:cubicBezTo>
                  <a:close/>
                </a:path>
              </a:pathLst>
            </a:custGeom>
            <a:solidFill>
              <a:schemeClr val="bg1"/>
            </a:solidFill>
            <a:ln>
              <a:noFill/>
            </a:ln>
          </p:spPr>
          <p:txBody>
            <a:bodyPr spcFirstLastPara="1" wrap="square" lIns="91425" tIns="45700" rIns="91425" bIns="45700" anchor="t" anchorCtr="0">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sz="800" b="0" i="0" u="none" strike="noStrike" kern="1200" cap="none" spc="0" normalizeH="0" baseline="0" noProof="0">
                <a:ln>
                  <a:noFill/>
                </a:ln>
                <a:solidFill>
                  <a:prstClr val="white"/>
                </a:solidFill>
                <a:effectLst/>
                <a:uLnTx/>
                <a:uFillTx/>
                <a:latin typeface="Roboto"/>
                <a:ea typeface="Roboto"/>
                <a:cs typeface="Roboto"/>
                <a:sym typeface="Roboto"/>
              </a:endParaRPr>
            </a:p>
          </p:txBody>
        </p:sp>
      </p:grpSp>
      <p:grpSp>
        <p:nvGrpSpPr>
          <p:cNvPr id="240" name="Group 239">
            <a:extLst>
              <a:ext uri="{FF2B5EF4-FFF2-40B4-BE49-F238E27FC236}">
                <a16:creationId xmlns:a16="http://schemas.microsoft.com/office/drawing/2014/main" id="{33691762-0904-1737-E1AD-75F411011624}"/>
              </a:ext>
              <a:ext uri="{C183D7F6-B498-43B3-948B-1728B52AA6E4}">
                <adec:decorative xmlns:adec="http://schemas.microsoft.com/office/drawing/2017/decorative" val="1"/>
              </a:ext>
            </a:extLst>
          </p:cNvPr>
          <p:cNvGrpSpPr/>
          <p:nvPr/>
        </p:nvGrpSpPr>
        <p:grpSpPr>
          <a:xfrm>
            <a:off x="9756079" y="2208212"/>
            <a:ext cx="581216" cy="581216"/>
            <a:chOff x="6017738" y="4489826"/>
            <a:chExt cx="581216" cy="581216"/>
          </a:xfrm>
        </p:grpSpPr>
        <p:sp>
          <p:nvSpPr>
            <p:cNvPr id="241" name="Oval 240">
              <a:extLst>
                <a:ext uri="{FF2B5EF4-FFF2-40B4-BE49-F238E27FC236}">
                  <a16:creationId xmlns:a16="http://schemas.microsoft.com/office/drawing/2014/main" id="{92D2B5D5-7F89-FBBF-7B13-B9C1D1CF5F69}"/>
                </a:ext>
              </a:extLst>
            </p:cNvPr>
            <p:cNvSpPr/>
            <p:nvPr/>
          </p:nvSpPr>
          <p:spPr bwMode="auto">
            <a:xfrm>
              <a:off x="6017738" y="4489826"/>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42" name="Graphic 28">
              <a:extLst>
                <a:ext uri="{FF2B5EF4-FFF2-40B4-BE49-F238E27FC236}">
                  <a16:creationId xmlns:a16="http://schemas.microsoft.com/office/drawing/2014/main" id="{3DFFF43E-3F5F-EAC8-55BA-2AE92CD610AC}"/>
                </a:ext>
              </a:extLst>
            </p:cNvPr>
            <p:cNvSpPr/>
            <p:nvPr/>
          </p:nvSpPr>
          <p:spPr>
            <a:xfrm>
              <a:off x="6168473" y="4646162"/>
              <a:ext cx="279747" cy="268545"/>
            </a:xfrm>
            <a:custGeom>
              <a:avLst/>
              <a:gdLst>
                <a:gd name="connsiteX0" fmla="*/ 146088 w 376491"/>
                <a:gd name="connsiteY0" fmla="*/ 37620 h 361415"/>
                <a:gd name="connsiteX1" fmla="*/ 376491 w 376491"/>
                <a:gd name="connsiteY1" fmla="*/ 37620 h 361415"/>
                <a:gd name="connsiteX2" fmla="*/ 376491 w 376491"/>
                <a:gd name="connsiteY2" fmla="*/ 361415 h 361415"/>
                <a:gd name="connsiteX3" fmla="*/ 146 w 376491"/>
                <a:gd name="connsiteY3" fmla="*/ 361415 h 361415"/>
                <a:gd name="connsiteX4" fmla="*/ 146 w 376491"/>
                <a:gd name="connsiteY4" fmla="*/ 37620 h 361415"/>
                <a:gd name="connsiteX5" fmla="*/ 146 w 376491"/>
                <a:gd name="connsiteY5" fmla="*/ 37620 h 361415"/>
                <a:gd name="connsiteX6" fmla="*/ 79924 w 376491"/>
                <a:gd name="connsiteY6" fmla="*/ 37620 h 361415"/>
                <a:gd name="connsiteX7" fmla="*/ 146088 w 376491"/>
                <a:gd name="connsiteY7" fmla="*/ 110225 h 361415"/>
                <a:gd name="connsiteX8" fmla="*/ 376491 w 376491"/>
                <a:gd name="connsiteY8" fmla="*/ 110225 h 361415"/>
                <a:gd name="connsiteX9" fmla="*/ 0 w 376491"/>
                <a:gd name="connsiteY9" fmla="*/ 110225 h 361415"/>
                <a:gd name="connsiteX10" fmla="*/ 75240 w 376491"/>
                <a:gd name="connsiteY10" fmla="*/ 110225 h 361415"/>
                <a:gd name="connsiteX11" fmla="*/ 329210 w 376491"/>
                <a:gd name="connsiteY11" fmla="*/ 78460 h 361415"/>
                <a:gd name="connsiteX12" fmla="*/ 334773 w 376491"/>
                <a:gd name="connsiteY12" fmla="*/ 72751 h 361415"/>
                <a:gd name="connsiteX13" fmla="*/ 329210 w 376491"/>
                <a:gd name="connsiteY13" fmla="*/ 68214 h 361415"/>
                <a:gd name="connsiteX14" fmla="*/ 324673 w 376491"/>
                <a:gd name="connsiteY14" fmla="*/ 72751 h 361415"/>
                <a:gd name="connsiteX15" fmla="*/ 329210 w 376491"/>
                <a:gd name="connsiteY15" fmla="*/ 78460 h 361415"/>
                <a:gd name="connsiteX16" fmla="*/ 329210 w 376491"/>
                <a:gd name="connsiteY16" fmla="*/ 78460 h 361415"/>
                <a:gd name="connsiteX17" fmla="*/ 269780 w 376491"/>
                <a:gd name="connsiteY17" fmla="*/ 78460 h 361415"/>
                <a:gd name="connsiteX18" fmla="*/ 275342 w 376491"/>
                <a:gd name="connsiteY18" fmla="*/ 72751 h 361415"/>
                <a:gd name="connsiteX19" fmla="*/ 269780 w 376491"/>
                <a:gd name="connsiteY19" fmla="*/ 68214 h 361415"/>
                <a:gd name="connsiteX20" fmla="*/ 264217 w 376491"/>
                <a:gd name="connsiteY20" fmla="*/ 72751 h 361415"/>
                <a:gd name="connsiteX21" fmla="*/ 269780 w 376491"/>
                <a:gd name="connsiteY21" fmla="*/ 78460 h 361415"/>
                <a:gd name="connsiteX22" fmla="*/ 269780 w 376491"/>
                <a:gd name="connsiteY22" fmla="*/ 78460 h 361415"/>
                <a:gd name="connsiteX23" fmla="*/ 210203 w 376491"/>
                <a:gd name="connsiteY23" fmla="*/ 78460 h 361415"/>
                <a:gd name="connsiteX24" fmla="*/ 215765 w 376491"/>
                <a:gd name="connsiteY24" fmla="*/ 72751 h 361415"/>
                <a:gd name="connsiteX25" fmla="*/ 210203 w 376491"/>
                <a:gd name="connsiteY25" fmla="*/ 68214 h 361415"/>
                <a:gd name="connsiteX26" fmla="*/ 204640 w 376491"/>
                <a:gd name="connsiteY26" fmla="*/ 72751 h 361415"/>
                <a:gd name="connsiteX27" fmla="*/ 210203 w 376491"/>
                <a:gd name="connsiteY27" fmla="*/ 78460 h 361415"/>
                <a:gd name="connsiteX28" fmla="*/ 210203 w 376491"/>
                <a:gd name="connsiteY28" fmla="*/ 78460 h 361415"/>
                <a:gd name="connsiteX29" fmla="*/ 55186 w 376491"/>
                <a:gd name="connsiteY29" fmla="*/ 215912 h 361415"/>
                <a:gd name="connsiteX30" fmla="*/ 112420 w 376491"/>
                <a:gd name="connsiteY30" fmla="*/ 272708 h 361415"/>
                <a:gd name="connsiteX31" fmla="*/ 169655 w 376491"/>
                <a:gd name="connsiteY31" fmla="*/ 215912 h 361415"/>
                <a:gd name="connsiteX32" fmla="*/ 112420 w 376491"/>
                <a:gd name="connsiteY32" fmla="*/ 0 h 361415"/>
                <a:gd name="connsiteX33" fmla="*/ 112420 w 376491"/>
                <a:gd name="connsiteY33" fmla="*/ 272708 h 361415"/>
                <a:gd name="connsiteX0" fmla="*/ 146088 w 376491"/>
                <a:gd name="connsiteY0" fmla="*/ 37620 h 361415"/>
                <a:gd name="connsiteX1" fmla="*/ 376491 w 376491"/>
                <a:gd name="connsiteY1" fmla="*/ 37620 h 361415"/>
                <a:gd name="connsiteX2" fmla="*/ 376491 w 376491"/>
                <a:gd name="connsiteY2" fmla="*/ 361415 h 361415"/>
                <a:gd name="connsiteX3" fmla="*/ 146 w 376491"/>
                <a:gd name="connsiteY3" fmla="*/ 361415 h 361415"/>
                <a:gd name="connsiteX4" fmla="*/ 146 w 376491"/>
                <a:gd name="connsiteY4" fmla="*/ 37620 h 361415"/>
                <a:gd name="connsiteX5" fmla="*/ 146 w 376491"/>
                <a:gd name="connsiteY5" fmla="*/ 37620 h 361415"/>
                <a:gd name="connsiteX6" fmla="*/ 79924 w 376491"/>
                <a:gd name="connsiteY6" fmla="*/ 37620 h 361415"/>
                <a:gd name="connsiteX7" fmla="*/ 146088 w 376491"/>
                <a:gd name="connsiteY7" fmla="*/ 110225 h 361415"/>
                <a:gd name="connsiteX8" fmla="*/ 376491 w 376491"/>
                <a:gd name="connsiteY8" fmla="*/ 110225 h 361415"/>
                <a:gd name="connsiteX9" fmla="*/ 0 w 376491"/>
                <a:gd name="connsiteY9" fmla="*/ 110225 h 361415"/>
                <a:gd name="connsiteX10" fmla="*/ 75240 w 376491"/>
                <a:gd name="connsiteY10" fmla="*/ 110225 h 361415"/>
                <a:gd name="connsiteX11" fmla="*/ 329210 w 376491"/>
                <a:gd name="connsiteY11" fmla="*/ 78460 h 361415"/>
                <a:gd name="connsiteX12" fmla="*/ 334773 w 376491"/>
                <a:gd name="connsiteY12" fmla="*/ 72751 h 361415"/>
                <a:gd name="connsiteX13" fmla="*/ 329210 w 376491"/>
                <a:gd name="connsiteY13" fmla="*/ 68214 h 361415"/>
                <a:gd name="connsiteX14" fmla="*/ 324673 w 376491"/>
                <a:gd name="connsiteY14" fmla="*/ 72751 h 361415"/>
                <a:gd name="connsiteX15" fmla="*/ 329210 w 376491"/>
                <a:gd name="connsiteY15" fmla="*/ 78460 h 361415"/>
                <a:gd name="connsiteX16" fmla="*/ 329210 w 376491"/>
                <a:gd name="connsiteY16" fmla="*/ 78460 h 361415"/>
                <a:gd name="connsiteX17" fmla="*/ 269780 w 376491"/>
                <a:gd name="connsiteY17" fmla="*/ 78460 h 361415"/>
                <a:gd name="connsiteX18" fmla="*/ 275342 w 376491"/>
                <a:gd name="connsiteY18" fmla="*/ 72751 h 361415"/>
                <a:gd name="connsiteX19" fmla="*/ 269780 w 376491"/>
                <a:gd name="connsiteY19" fmla="*/ 68214 h 361415"/>
                <a:gd name="connsiteX20" fmla="*/ 264217 w 376491"/>
                <a:gd name="connsiteY20" fmla="*/ 72751 h 361415"/>
                <a:gd name="connsiteX21" fmla="*/ 269780 w 376491"/>
                <a:gd name="connsiteY21" fmla="*/ 78460 h 361415"/>
                <a:gd name="connsiteX22" fmla="*/ 269780 w 376491"/>
                <a:gd name="connsiteY22" fmla="*/ 78460 h 361415"/>
                <a:gd name="connsiteX23" fmla="*/ 210203 w 376491"/>
                <a:gd name="connsiteY23" fmla="*/ 78460 h 361415"/>
                <a:gd name="connsiteX24" fmla="*/ 215765 w 376491"/>
                <a:gd name="connsiteY24" fmla="*/ 72751 h 361415"/>
                <a:gd name="connsiteX25" fmla="*/ 210203 w 376491"/>
                <a:gd name="connsiteY25" fmla="*/ 68214 h 361415"/>
                <a:gd name="connsiteX26" fmla="*/ 204640 w 376491"/>
                <a:gd name="connsiteY26" fmla="*/ 72751 h 361415"/>
                <a:gd name="connsiteX27" fmla="*/ 210203 w 376491"/>
                <a:gd name="connsiteY27" fmla="*/ 78460 h 361415"/>
                <a:gd name="connsiteX28" fmla="*/ 210203 w 376491"/>
                <a:gd name="connsiteY28" fmla="*/ 78460 h 361415"/>
                <a:gd name="connsiteX29" fmla="*/ 55186 w 376491"/>
                <a:gd name="connsiteY29" fmla="*/ 215912 h 361415"/>
                <a:gd name="connsiteX30" fmla="*/ 112420 w 376491"/>
                <a:gd name="connsiteY30" fmla="*/ 272708 h 361415"/>
                <a:gd name="connsiteX31" fmla="*/ 169655 w 376491"/>
                <a:gd name="connsiteY31" fmla="*/ 215912 h 361415"/>
                <a:gd name="connsiteX32" fmla="*/ 112420 w 376491"/>
                <a:gd name="connsiteY32" fmla="*/ 0 h 361415"/>
                <a:gd name="connsiteX33" fmla="*/ 112420 w 376491"/>
                <a:gd name="connsiteY33" fmla="*/ 272708 h 36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76491" h="361415">
                  <a:moveTo>
                    <a:pt x="146088" y="37620"/>
                  </a:moveTo>
                  <a:lnTo>
                    <a:pt x="376491" y="37620"/>
                  </a:lnTo>
                  <a:lnTo>
                    <a:pt x="376491" y="361415"/>
                  </a:lnTo>
                  <a:lnTo>
                    <a:pt x="146" y="361415"/>
                  </a:lnTo>
                  <a:lnTo>
                    <a:pt x="146" y="37620"/>
                  </a:lnTo>
                  <a:lnTo>
                    <a:pt x="146" y="37620"/>
                  </a:lnTo>
                  <a:lnTo>
                    <a:pt x="79924" y="37620"/>
                  </a:lnTo>
                  <a:moveTo>
                    <a:pt x="146088" y="110225"/>
                  </a:moveTo>
                  <a:lnTo>
                    <a:pt x="376491" y="110225"/>
                  </a:lnTo>
                  <a:moveTo>
                    <a:pt x="0" y="110225"/>
                  </a:moveTo>
                  <a:lnTo>
                    <a:pt x="75240" y="110225"/>
                  </a:lnTo>
                  <a:moveTo>
                    <a:pt x="329210" y="78460"/>
                  </a:moveTo>
                  <a:cubicBezTo>
                    <a:pt x="332577" y="78460"/>
                    <a:pt x="334773" y="76118"/>
                    <a:pt x="334773" y="72751"/>
                  </a:cubicBezTo>
                  <a:cubicBezTo>
                    <a:pt x="334773" y="70409"/>
                    <a:pt x="332577" y="68214"/>
                    <a:pt x="329210" y="68214"/>
                  </a:cubicBezTo>
                  <a:cubicBezTo>
                    <a:pt x="327015" y="68214"/>
                    <a:pt x="324673" y="70556"/>
                    <a:pt x="324673" y="72751"/>
                  </a:cubicBezTo>
                  <a:cubicBezTo>
                    <a:pt x="324819" y="76265"/>
                    <a:pt x="327015" y="78460"/>
                    <a:pt x="329210" y="78460"/>
                  </a:cubicBezTo>
                  <a:lnTo>
                    <a:pt x="329210" y="78460"/>
                  </a:lnTo>
                  <a:close/>
                  <a:moveTo>
                    <a:pt x="269780" y="78460"/>
                  </a:moveTo>
                  <a:cubicBezTo>
                    <a:pt x="273146" y="78460"/>
                    <a:pt x="275342" y="76118"/>
                    <a:pt x="275342" y="72751"/>
                  </a:cubicBezTo>
                  <a:cubicBezTo>
                    <a:pt x="275342" y="70409"/>
                    <a:pt x="273146" y="68214"/>
                    <a:pt x="269780" y="68214"/>
                  </a:cubicBezTo>
                  <a:cubicBezTo>
                    <a:pt x="267584" y="68214"/>
                    <a:pt x="264217" y="70556"/>
                    <a:pt x="264217" y="72751"/>
                  </a:cubicBezTo>
                  <a:cubicBezTo>
                    <a:pt x="264071" y="76265"/>
                    <a:pt x="267438" y="78460"/>
                    <a:pt x="269780" y="78460"/>
                  </a:cubicBezTo>
                  <a:lnTo>
                    <a:pt x="269780" y="78460"/>
                  </a:lnTo>
                  <a:close/>
                  <a:moveTo>
                    <a:pt x="210203" y="78460"/>
                  </a:moveTo>
                  <a:cubicBezTo>
                    <a:pt x="212398" y="78460"/>
                    <a:pt x="215765" y="76118"/>
                    <a:pt x="215765" y="72751"/>
                  </a:cubicBezTo>
                  <a:cubicBezTo>
                    <a:pt x="215765" y="70409"/>
                    <a:pt x="212398" y="68214"/>
                    <a:pt x="210203" y="68214"/>
                  </a:cubicBezTo>
                  <a:cubicBezTo>
                    <a:pt x="206836" y="68214"/>
                    <a:pt x="204640" y="70556"/>
                    <a:pt x="204640" y="72751"/>
                  </a:cubicBezTo>
                  <a:cubicBezTo>
                    <a:pt x="204494" y="76265"/>
                    <a:pt x="206836" y="78460"/>
                    <a:pt x="210203" y="78460"/>
                  </a:cubicBezTo>
                  <a:lnTo>
                    <a:pt x="210203" y="78460"/>
                  </a:lnTo>
                  <a:close/>
                  <a:moveTo>
                    <a:pt x="55186" y="215912"/>
                  </a:moveTo>
                  <a:lnTo>
                    <a:pt x="112420" y="272708"/>
                  </a:lnTo>
                  <a:lnTo>
                    <a:pt x="169655" y="215912"/>
                  </a:lnTo>
                  <a:moveTo>
                    <a:pt x="112420" y="0"/>
                  </a:moveTo>
                  <a:lnTo>
                    <a:pt x="112420" y="272708"/>
                  </a:ln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3" name="Group 242">
            <a:extLst>
              <a:ext uri="{FF2B5EF4-FFF2-40B4-BE49-F238E27FC236}">
                <a16:creationId xmlns:a16="http://schemas.microsoft.com/office/drawing/2014/main" id="{D7A69EBE-FC70-3D37-21A0-3D1472FE0CC0}"/>
              </a:ext>
              <a:ext uri="{C183D7F6-B498-43B3-948B-1728B52AA6E4}">
                <adec:decorative xmlns:adec="http://schemas.microsoft.com/office/drawing/2017/decorative" val="1"/>
              </a:ext>
            </a:extLst>
          </p:cNvPr>
          <p:cNvGrpSpPr/>
          <p:nvPr/>
        </p:nvGrpSpPr>
        <p:grpSpPr>
          <a:xfrm>
            <a:off x="6793065" y="3258043"/>
            <a:ext cx="581216" cy="581216"/>
            <a:chOff x="5961382" y="1878759"/>
            <a:chExt cx="581216" cy="581216"/>
          </a:xfrm>
        </p:grpSpPr>
        <p:sp>
          <p:nvSpPr>
            <p:cNvPr id="244" name="Oval 243">
              <a:extLst>
                <a:ext uri="{FF2B5EF4-FFF2-40B4-BE49-F238E27FC236}">
                  <a16:creationId xmlns:a16="http://schemas.microsoft.com/office/drawing/2014/main" id="{34D5BA6B-9D74-7676-DFE8-E371B56561DD}"/>
                </a:ext>
              </a:extLst>
            </p:cNvPr>
            <p:cNvSpPr/>
            <p:nvPr/>
          </p:nvSpPr>
          <p:spPr bwMode="auto">
            <a:xfrm>
              <a:off x="5961382" y="1878759"/>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45" name="Graphic 23">
              <a:extLst>
                <a:ext uri="{FF2B5EF4-FFF2-40B4-BE49-F238E27FC236}">
                  <a16:creationId xmlns:a16="http://schemas.microsoft.com/office/drawing/2014/main" id="{7FC23598-F5BC-287C-82FC-D00FE50891A0}"/>
                </a:ext>
              </a:extLst>
            </p:cNvPr>
            <p:cNvSpPr/>
            <p:nvPr/>
          </p:nvSpPr>
          <p:spPr>
            <a:xfrm>
              <a:off x="6104156" y="2044835"/>
              <a:ext cx="295669" cy="249064"/>
            </a:xfrm>
            <a:custGeom>
              <a:avLst/>
              <a:gdLst>
                <a:gd name="connsiteX0" fmla="*/ 0 w 423156"/>
                <a:gd name="connsiteY0" fmla="*/ 0 h 356456"/>
                <a:gd name="connsiteX1" fmla="*/ 423156 w 423156"/>
                <a:gd name="connsiteY1" fmla="*/ 0 h 356456"/>
                <a:gd name="connsiteX2" fmla="*/ 423156 w 423156"/>
                <a:gd name="connsiteY2" fmla="*/ 356456 h 356456"/>
                <a:gd name="connsiteX3" fmla="*/ 0 w 423156"/>
                <a:gd name="connsiteY3" fmla="*/ 356456 h 356456"/>
                <a:gd name="connsiteX4" fmla="*/ 0 w 423156"/>
                <a:gd name="connsiteY4" fmla="*/ 0 h 356456"/>
                <a:gd name="connsiteX5" fmla="*/ 0 w 423156"/>
                <a:gd name="connsiteY5" fmla="*/ 0 h 356456"/>
                <a:gd name="connsiteX6" fmla="*/ 0 w 423156"/>
                <a:gd name="connsiteY6" fmla="*/ 80127 h 356456"/>
                <a:gd name="connsiteX7" fmla="*/ 423156 w 423156"/>
                <a:gd name="connsiteY7" fmla="*/ 80127 h 356456"/>
                <a:gd name="connsiteX8" fmla="*/ 370172 w 423156"/>
                <a:gd name="connsiteY8" fmla="*/ 45044 h 356456"/>
                <a:gd name="connsiteX9" fmla="*/ 376524 w 423156"/>
                <a:gd name="connsiteY9" fmla="*/ 38836 h 356456"/>
                <a:gd name="connsiteX10" fmla="*/ 370172 w 423156"/>
                <a:gd name="connsiteY10" fmla="*/ 33783 h 356456"/>
                <a:gd name="connsiteX11" fmla="*/ 365118 w 423156"/>
                <a:gd name="connsiteY11" fmla="*/ 38836 h 356456"/>
                <a:gd name="connsiteX12" fmla="*/ 370172 w 423156"/>
                <a:gd name="connsiteY12" fmla="*/ 45044 h 356456"/>
                <a:gd name="connsiteX13" fmla="*/ 370172 w 423156"/>
                <a:gd name="connsiteY13" fmla="*/ 45044 h 356456"/>
                <a:gd name="connsiteX14" fmla="*/ 303327 w 423156"/>
                <a:gd name="connsiteY14" fmla="*/ 45044 h 356456"/>
                <a:gd name="connsiteX15" fmla="*/ 309679 w 423156"/>
                <a:gd name="connsiteY15" fmla="*/ 38836 h 356456"/>
                <a:gd name="connsiteX16" fmla="*/ 303327 w 423156"/>
                <a:gd name="connsiteY16" fmla="*/ 33783 h 356456"/>
                <a:gd name="connsiteX17" fmla="*/ 296975 w 423156"/>
                <a:gd name="connsiteY17" fmla="*/ 38836 h 356456"/>
                <a:gd name="connsiteX18" fmla="*/ 303327 w 423156"/>
                <a:gd name="connsiteY18" fmla="*/ 45044 h 356456"/>
                <a:gd name="connsiteX19" fmla="*/ 303327 w 423156"/>
                <a:gd name="connsiteY19" fmla="*/ 45044 h 356456"/>
                <a:gd name="connsiteX20" fmla="*/ 236338 w 423156"/>
                <a:gd name="connsiteY20" fmla="*/ 45044 h 356456"/>
                <a:gd name="connsiteX21" fmla="*/ 242690 w 423156"/>
                <a:gd name="connsiteY21" fmla="*/ 38836 h 356456"/>
                <a:gd name="connsiteX22" fmla="*/ 236338 w 423156"/>
                <a:gd name="connsiteY22" fmla="*/ 33783 h 356456"/>
                <a:gd name="connsiteX23" fmla="*/ 229986 w 423156"/>
                <a:gd name="connsiteY23" fmla="*/ 38836 h 356456"/>
                <a:gd name="connsiteX24" fmla="*/ 236338 w 423156"/>
                <a:gd name="connsiteY24" fmla="*/ 45044 h 356456"/>
                <a:gd name="connsiteX25" fmla="*/ 236338 w 423156"/>
                <a:gd name="connsiteY25" fmla="*/ 45044 h 356456"/>
                <a:gd name="connsiteX26" fmla="*/ 198368 w 423156"/>
                <a:gd name="connsiteY26" fmla="*/ 291488 h 356456"/>
                <a:gd name="connsiteX27" fmla="*/ 198368 w 423156"/>
                <a:gd name="connsiteY27" fmla="*/ 237782 h 356456"/>
                <a:gd name="connsiteX28" fmla="*/ 233739 w 423156"/>
                <a:gd name="connsiteY28" fmla="*/ 237782 h 356456"/>
                <a:gd name="connsiteX29" fmla="*/ 233739 w 423156"/>
                <a:gd name="connsiteY29" fmla="*/ 291488 h 356456"/>
                <a:gd name="connsiteX30" fmla="*/ 293077 w 423156"/>
                <a:gd name="connsiteY30" fmla="*/ 291488 h 356456"/>
                <a:gd name="connsiteX31" fmla="*/ 293077 w 423156"/>
                <a:gd name="connsiteY31" fmla="*/ 206453 h 356456"/>
                <a:gd name="connsiteX32" fmla="*/ 215982 w 423156"/>
                <a:gd name="connsiteY32" fmla="*/ 131379 h 356456"/>
                <a:gd name="connsiteX33" fmla="*/ 140186 w 423156"/>
                <a:gd name="connsiteY33" fmla="*/ 206453 h 356456"/>
                <a:gd name="connsiteX34" fmla="*/ 140186 w 423156"/>
                <a:gd name="connsiteY34" fmla="*/ 291488 h 356456"/>
                <a:gd name="connsiteX35" fmla="*/ 198368 w 423156"/>
                <a:gd name="connsiteY35" fmla="*/ 291488 h 356456"/>
                <a:gd name="connsiteX36" fmla="*/ 198368 w 423156"/>
                <a:gd name="connsiteY36" fmla="*/ 291488 h 356456"/>
                <a:gd name="connsiteX37" fmla="*/ 198368 w 423156"/>
                <a:gd name="connsiteY37" fmla="*/ 291488 h 356456"/>
                <a:gd name="connsiteX0" fmla="*/ 0 w 423156"/>
                <a:gd name="connsiteY0" fmla="*/ 0 h 356456"/>
                <a:gd name="connsiteX1" fmla="*/ 423156 w 423156"/>
                <a:gd name="connsiteY1" fmla="*/ 0 h 356456"/>
                <a:gd name="connsiteX2" fmla="*/ 423156 w 423156"/>
                <a:gd name="connsiteY2" fmla="*/ 356456 h 356456"/>
                <a:gd name="connsiteX3" fmla="*/ 0 w 423156"/>
                <a:gd name="connsiteY3" fmla="*/ 356456 h 356456"/>
                <a:gd name="connsiteX4" fmla="*/ 0 w 423156"/>
                <a:gd name="connsiteY4" fmla="*/ 0 h 356456"/>
                <a:gd name="connsiteX5" fmla="*/ 0 w 423156"/>
                <a:gd name="connsiteY5" fmla="*/ 0 h 356456"/>
                <a:gd name="connsiteX6" fmla="*/ 0 w 423156"/>
                <a:gd name="connsiteY6" fmla="*/ 80127 h 356456"/>
                <a:gd name="connsiteX7" fmla="*/ 423156 w 423156"/>
                <a:gd name="connsiteY7" fmla="*/ 80127 h 356456"/>
                <a:gd name="connsiteX8" fmla="*/ 370172 w 423156"/>
                <a:gd name="connsiteY8" fmla="*/ 45044 h 356456"/>
                <a:gd name="connsiteX9" fmla="*/ 376524 w 423156"/>
                <a:gd name="connsiteY9" fmla="*/ 38836 h 356456"/>
                <a:gd name="connsiteX10" fmla="*/ 370172 w 423156"/>
                <a:gd name="connsiteY10" fmla="*/ 33783 h 356456"/>
                <a:gd name="connsiteX11" fmla="*/ 365118 w 423156"/>
                <a:gd name="connsiteY11" fmla="*/ 38836 h 356456"/>
                <a:gd name="connsiteX12" fmla="*/ 370172 w 423156"/>
                <a:gd name="connsiteY12" fmla="*/ 45044 h 356456"/>
                <a:gd name="connsiteX13" fmla="*/ 370172 w 423156"/>
                <a:gd name="connsiteY13" fmla="*/ 45044 h 356456"/>
                <a:gd name="connsiteX14" fmla="*/ 303327 w 423156"/>
                <a:gd name="connsiteY14" fmla="*/ 45044 h 356456"/>
                <a:gd name="connsiteX15" fmla="*/ 309679 w 423156"/>
                <a:gd name="connsiteY15" fmla="*/ 38836 h 356456"/>
                <a:gd name="connsiteX16" fmla="*/ 303327 w 423156"/>
                <a:gd name="connsiteY16" fmla="*/ 33783 h 356456"/>
                <a:gd name="connsiteX17" fmla="*/ 296975 w 423156"/>
                <a:gd name="connsiteY17" fmla="*/ 38836 h 356456"/>
                <a:gd name="connsiteX18" fmla="*/ 303327 w 423156"/>
                <a:gd name="connsiteY18" fmla="*/ 45044 h 356456"/>
                <a:gd name="connsiteX19" fmla="*/ 303327 w 423156"/>
                <a:gd name="connsiteY19" fmla="*/ 45044 h 356456"/>
                <a:gd name="connsiteX20" fmla="*/ 236338 w 423156"/>
                <a:gd name="connsiteY20" fmla="*/ 45044 h 356456"/>
                <a:gd name="connsiteX21" fmla="*/ 242690 w 423156"/>
                <a:gd name="connsiteY21" fmla="*/ 38836 h 356456"/>
                <a:gd name="connsiteX22" fmla="*/ 236338 w 423156"/>
                <a:gd name="connsiteY22" fmla="*/ 33783 h 356456"/>
                <a:gd name="connsiteX23" fmla="*/ 229986 w 423156"/>
                <a:gd name="connsiteY23" fmla="*/ 38836 h 356456"/>
                <a:gd name="connsiteX24" fmla="*/ 236338 w 423156"/>
                <a:gd name="connsiteY24" fmla="*/ 45044 h 356456"/>
                <a:gd name="connsiteX25" fmla="*/ 236338 w 423156"/>
                <a:gd name="connsiteY25" fmla="*/ 45044 h 356456"/>
                <a:gd name="connsiteX26" fmla="*/ 198368 w 423156"/>
                <a:gd name="connsiteY26" fmla="*/ 291488 h 356456"/>
                <a:gd name="connsiteX27" fmla="*/ 198368 w 423156"/>
                <a:gd name="connsiteY27" fmla="*/ 237782 h 356456"/>
                <a:gd name="connsiteX28" fmla="*/ 233739 w 423156"/>
                <a:gd name="connsiteY28" fmla="*/ 237782 h 356456"/>
                <a:gd name="connsiteX29" fmla="*/ 233739 w 423156"/>
                <a:gd name="connsiteY29" fmla="*/ 291488 h 356456"/>
                <a:gd name="connsiteX30" fmla="*/ 293077 w 423156"/>
                <a:gd name="connsiteY30" fmla="*/ 291488 h 356456"/>
                <a:gd name="connsiteX31" fmla="*/ 293077 w 423156"/>
                <a:gd name="connsiteY31" fmla="*/ 206453 h 356456"/>
                <a:gd name="connsiteX32" fmla="*/ 215982 w 423156"/>
                <a:gd name="connsiteY32" fmla="*/ 131379 h 356456"/>
                <a:gd name="connsiteX33" fmla="*/ 140186 w 423156"/>
                <a:gd name="connsiteY33" fmla="*/ 206453 h 356456"/>
                <a:gd name="connsiteX34" fmla="*/ 140186 w 423156"/>
                <a:gd name="connsiteY34" fmla="*/ 291488 h 356456"/>
                <a:gd name="connsiteX35" fmla="*/ 198368 w 423156"/>
                <a:gd name="connsiteY35" fmla="*/ 291488 h 356456"/>
                <a:gd name="connsiteX36" fmla="*/ 198368 w 423156"/>
                <a:gd name="connsiteY36" fmla="*/ 291488 h 356456"/>
                <a:gd name="connsiteX37" fmla="*/ 198368 w 423156"/>
                <a:gd name="connsiteY37" fmla="*/ 291488 h 35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3156" h="356456">
                  <a:moveTo>
                    <a:pt x="0" y="0"/>
                  </a:moveTo>
                  <a:lnTo>
                    <a:pt x="423156" y="0"/>
                  </a:lnTo>
                  <a:lnTo>
                    <a:pt x="423156" y="356456"/>
                  </a:lnTo>
                  <a:lnTo>
                    <a:pt x="0" y="356456"/>
                  </a:lnTo>
                  <a:lnTo>
                    <a:pt x="0" y="0"/>
                  </a:lnTo>
                  <a:lnTo>
                    <a:pt x="0" y="0"/>
                  </a:lnTo>
                  <a:close/>
                  <a:moveTo>
                    <a:pt x="0" y="80127"/>
                  </a:moveTo>
                  <a:lnTo>
                    <a:pt x="423156" y="80127"/>
                  </a:lnTo>
                  <a:moveTo>
                    <a:pt x="370172" y="45044"/>
                  </a:moveTo>
                  <a:cubicBezTo>
                    <a:pt x="373925" y="45044"/>
                    <a:pt x="376524" y="42590"/>
                    <a:pt x="376524" y="38836"/>
                  </a:cubicBezTo>
                  <a:cubicBezTo>
                    <a:pt x="376524" y="36382"/>
                    <a:pt x="373925" y="33783"/>
                    <a:pt x="370172" y="33783"/>
                  </a:cubicBezTo>
                  <a:cubicBezTo>
                    <a:pt x="367573" y="33783"/>
                    <a:pt x="365118" y="36238"/>
                    <a:pt x="365118" y="38836"/>
                  </a:cubicBezTo>
                  <a:cubicBezTo>
                    <a:pt x="365118" y="42590"/>
                    <a:pt x="367717" y="45044"/>
                    <a:pt x="370172" y="45044"/>
                  </a:cubicBezTo>
                  <a:lnTo>
                    <a:pt x="370172" y="45044"/>
                  </a:lnTo>
                  <a:close/>
                  <a:moveTo>
                    <a:pt x="303327" y="45044"/>
                  </a:moveTo>
                  <a:cubicBezTo>
                    <a:pt x="307081" y="45044"/>
                    <a:pt x="309679" y="42590"/>
                    <a:pt x="309679" y="38836"/>
                  </a:cubicBezTo>
                  <a:cubicBezTo>
                    <a:pt x="309679" y="36382"/>
                    <a:pt x="307081" y="33783"/>
                    <a:pt x="303327" y="33783"/>
                  </a:cubicBezTo>
                  <a:cubicBezTo>
                    <a:pt x="300728" y="33783"/>
                    <a:pt x="296975" y="36238"/>
                    <a:pt x="296975" y="38836"/>
                  </a:cubicBezTo>
                  <a:cubicBezTo>
                    <a:pt x="296975" y="42590"/>
                    <a:pt x="300728" y="45044"/>
                    <a:pt x="303327" y="45044"/>
                  </a:cubicBezTo>
                  <a:lnTo>
                    <a:pt x="303327" y="45044"/>
                  </a:lnTo>
                  <a:close/>
                  <a:moveTo>
                    <a:pt x="236338" y="45044"/>
                  </a:moveTo>
                  <a:cubicBezTo>
                    <a:pt x="238937" y="45044"/>
                    <a:pt x="242690" y="42590"/>
                    <a:pt x="242690" y="38836"/>
                  </a:cubicBezTo>
                  <a:cubicBezTo>
                    <a:pt x="242690" y="36382"/>
                    <a:pt x="238937" y="33783"/>
                    <a:pt x="236338" y="33783"/>
                  </a:cubicBezTo>
                  <a:cubicBezTo>
                    <a:pt x="232584" y="33783"/>
                    <a:pt x="229986" y="36238"/>
                    <a:pt x="229986" y="38836"/>
                  </a:cubicBezTo>
                  <a:cubicBezTo>
                    <a:pt x="229986" y="42590"/>
                    <a:pt x="232584" y="45044"/>
                    <a:pt x="236338" y="45044"/>
                  </a:cubicBezTo>
                  <a:lnTo>
                    <a:pt x="236338" y="45044"/>
                  </a:lnTo>
                  <a:close/>
                  <a:moveTo>
                    <a:pt x="198368" y="291488"/>
                  </a:moveTo>
                  <a:lnTo>
                    <a:pt x="198368" y="237782"/>
                  </a:lnTo>
                  <a:lnTo>
                    <a:pt x="233739" y="237782"/>
                  </a:lnTo>
                  <a:lnTo>
                    <a:pt x="233739" y="291488"/>
                  </a:lnTo>
                  <a:lnTo>
                    <a:pt x="293077" y="291488"/>
                  </a:lnTo>
                  <a:lnTo>
                    <a:pt x="293077" y="206453"/>
                  </a:lnTo>
                  <a:lnTo>
                    <a:pt x="215982" y="131379"/>
                  </a:lnTo>
                  <a:lnTo>
                    <a:pt x="140186" y="206453"/>
                  </a:lnTo>
                  <a:lnTo>
                    <a:pt x="140186" y="291488"/>
                  </a:lnTo>
                  <a:lnTo>
                    <a:pt x="198368" y="291488"/>
                  </a:lnTo>
                  <a:lnTo>
                    <a:pt x="198368" y="291488"/>
                  </a:lnTo>
                  <a:lnTo>
                    <a:pt x="198368" y="291488"/>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6" name="Group 245">
            <a:extLst>
              <a:ext uri="{FF2B5EF4-FFF2-40B4-BE49-F238E27FC236}">
                <a16:creationId xmlns:a16="http://schemas.microsoft.com/office/drawing/2014/main" id="{64B9FF3E-D922-DE77-AFE7-22C97F34E8BB}"/>
              </a:ext>
              <a:ext uri="{C183D7F6-B498-43B3-948B-1728B52AA6E4}">
                <adec:decorative xmlns:adec="http://schemas.microsoft.com/office/drawing/2017/decorative" val="1"/>
              </a:ext>
            </a:extLst>
          </p:cNvPr>
          <p:cNvGrpSpPr/>
          <p:nvPr/>
        </p:nvGrpSpPr>
        <p:grpSpPr>
          <a:xfrm>
            <a:off x="2842381" y="3258043"/>
            <a:ext cx="581216" cy="581216"/>
            <a:chOff x="9992735" y="5354696"/>
            <a:chExt cx="581216" cy="581216"/>
          </a:xfrm>
        </p:grpSpPr>
        <p:sp useBgFill="1">
          <p:nvSpPr>
            <p:cNvPr id="247" name="Oval 246">
              <a:extLst>
                <a:ext uri="{FF2B5EF4-FFF2-40B4-BE49-F238E27FC236}">
                  <a16:creationId xmlns:a16="http://schemas.microsoft.com/office/drawing/2014/main" id="{C3BA36D2-EE14-4E0D-0A8A-04323B009381}"/>
                </a:ext>
              </a:extLst>
            </p:cNvPr>
            <p:cNvSpPr/>
            <p:nvPr/>
          </p:nvSpPr>
          <p:spPr bwMode="auto">
            <a:xfrm>
              <a:off x="9992735" y="5354696"/>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48" name="chip">
              <a:extLst>
                <a:ext uri="{FF2B5EF4-FFF2-40B4-BE49-F238E27FC236}">
                  <a16:creationId xmlns:a16="http://schemas.microsoft.com/office/drawing/2014/main" id="{A3973E18-810B-4BD5-2606-CE42B921D30B}"/>
                </a:ext>
              </a:extLst>
            </p:cNvPr>
            <p:cNvSpPr>
              <a:spLocks noChangeAspect="1" noEditPoints="1"/>
            </p:cNvSpPr>
            <p:nvPr/>
          </p:nvSpPr>
          <p:spPr bwMode="auto">
            <a:xfrm>
              <a:off x="10152311" y="5511617"/>
              <a:ext cx="262064" cy="26737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9" name="Group 248">
            <a:extLst>
              <a:ext uri="{FF2B5EF4-FFF2-40B4-BE49-F238E27FC236}">
                <a16:creationId xmlns:a16="http://schemas.microsoft.com/office/drawing/2014/main" id="{355FD45C-B042-91E2-B954-901F87C67430}"/>
              </a:ext>
              <a:ext uri="{C183D7F6-B498-43B3-948B-1728B52AA6E4}">
                <adec:decorative xmlns:adec="http://schemas.microsoft.com/office/drawing/2017/decorative" val="1"/>
              </a:ext>
            </a:extLst>
          </p:cNvPr>
          <p:cNvGrpSpPr/>
          <p:nvPr/>
        </p:nvGrpSpPr>
        <p:grpSpPr>
          <a:xfrm>
            <a:off x="1854711" y="3258043"/>
            <a:ext cx="581216" cy="581216"/>
            <a:chOff x="11197091" y="3147099"/>
            <a:chExt cx="581216" cy="581216"/>
          </a:xfrm>
        </p:grpSpPr>
        <p:sp>
          <p:nvSpPr>
            <p:cNvPr id="250" name="Oval 249">
              <a:extLst>
                <a:ext uri="{FF2B5EF4-FFF2-40B4-BE49-F238E27FC236}">
                  <a16:creationId xmlns:a16="http://schemas.microsoft.com/office/drawing/2014/main" id="{C3F1F432-ABC6-1020-2954-3544397172EE}"/>
                </a:ext>
              </a:extLst>
            </p:cNvPr>
            <p:cNvSpPr/>
            <p:nvPr/>
          </p:nvSpPr>
          <p:spPr bwMode="auto">
            <a:xfrm>
              <a:off x="11197091" y="3147099"/>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51" name="IoT">
              <a:extLst>
                <a:ext uri="{FF2B5EF4-FFF2-40B4-BE49-F238E27FC236}">
                  <a16:creationId xmlns:a16="http://schemas.microsoft.com/office/drawing/2014/main" id="{58489088-03C9-E045-82AD-D8942FF31A4C}"/>
                </a:ext>
              </a:extLst>
            </p:cNvPr>
            <p:cNvSpPr>
              <a:spLocks noChangeAspect="1" noEditPoints="1"/>
            </p:cNvSpPr>
            <p:nvPr/>
          </p:nvSpPr>
          <p:spPr bwMode="auto">
            <a:xfrm>
              <a:off x="11332356" y="3282116"/>
              <a:ext cx="310686" cy="311183"/>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2" name="Group 251">
            <a:extLst>
              <a:ext uri="{FF2B5EF4-FFF2-40B4-BE49-F238E27FC236}">
                <a16:creationId xmlns:a16="http://schemas.microsoft.com/office/drawing/2014/main" id="{191C0C27-A3B8-1B7E-E0AC-D0E94A24D0FE}"/>
              </a:ext>
              <a:ext uri="{C183D7F6-B498-43B3-948B-1728B52AA6E4}">
                <adec:decorative xmlns:adec="http://schemas.microsoft.com/office/drawing/2017/decorative" val="1"/>
              </a:ext>
            </a:extLst>
          </p:cNvPr>
          <p:cNvGrpSpPr/>
          <p:nvPr/>
        </p:nvGrpSpPr>
        <p:grpSpPr>
          <a:xfrm>
            <a:off x="8768407" y="3258043"/>
            <a:ext cx="581216" cy="581216"/>
            <a:chOff x="6959585" y="5354696"/>
            <a:chExt cx="581216" cy="581216"/>
          </a:xfrm>
        </p:grpSpPr>
        <p:sp>
          <p:nvSpPr>
            <p:cNvPr id="253" name="Oval 252">
              <a:extLst>
                <a:ext uri="{FF2B5EF4-FFF2-40B4-BE49-F238E27FC236}">
                  <a16:creationId xmlns:a16="http://schemas.microsoft.com/office/drawing/2014/main" id="{D48FF656-D7C2-FB3E-E333-1D29E938C8AB}"/>
                </a:ext>
              </a:extLst>
            </p:cNvPr>
            <p:cNvSpPr/>
            <p:nvPr/>
          </p:nvSpPr>
          <p:spPr bwMode="auto">
            <a:xfrm>
              <a:off x="6959585" y="5354696"/>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54" name="binary">
              <a:extLst>
                <a:ext uri="{FF2B5EF4-FFF2-40B4-BE49-F238E27FC236}">
                  <a16:creationId xmlns:a16="http://schemas.microsoft.com/office/drawing/2014/main" id="{54CF726D-317B-F81C-6018-2079585C58EC}"/>
                </a:ext>
              </a:extLst>
            </p:cNvPr>
            <p:cNvSpPr>
              <a:spLocks noChangeAspect="1" noEditPoints="1"/>
            </p:cNvSpPr>
            <p:nvPr/>
          </p:nvSpPr>
          <p:spPr bwMode="auto">
            <a:xfrm>
              <a:off x="7116464" y="5529829"/>
              <a:ext cx="267459" cy="23095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5" name="Group 254">
            <a:extLst>
              <a:ext uri="{FF2B5EF4-FFF2-40B4-BE49-F238E27FC236}">
                <a16:creationId xmlns:a16="http://schemas.microsoft.com/office/drawing/2014/main" id="{EF44FFD6-A496-431B-0E27-F7E93027703C}"/>
              </a:ext>
              <a:ext uri="{C183D7F6-B498-43B3-948B-1728B52AA6E4}">
                <adec:decorative xmlns:adec="http://schemas.microsoft.com/office/drawing/2017/decorative" val="1"/>
              </a:ext>
            </a:extLst>
          </p:cNvPr>
          <p:cNvGrpSpPr/>
          <p:nvPr/>
        </p:nvGrpSpPr>
        <p:grpSpPr>
          <a:xfrm>
            <a:off x="3830052" y="2208212"/>
            <a:ext cx="581216" cy="581216"/>
            <a:chOff x="10980738" y="4356028"/>
            <a:chExt cx="581216" cy="581216"/>
          </a:xfrm>
        </p:grpSpPr>
        <p:sp>
          <p:nvSpPr>
            <p:cNvPr id="256" name="Oval 255">
              <a:extLst>
                <a:ext uri="{FF2B5EF4-FFF2-40B4-BE49-F238E27FC236}">
                  <a16:creationId xmlns:a16="http://schemas.microsoft.com/office/drawing/2014/main" id="{BFD13831-7861-87E9-E104-EFF81F440E56}"/>
                </a:ext>
              </a:extLst>
            </p:cNvPr>
            <p:cNvSpPr/>
            <p:nvPr/>
          </p:nvSpPr>
          <p:spPr bwMode="auto">
            <a:xfrm>
              <a:off x="10980738" y="4356028"/>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57" name="Graphic 23">
              <a:extLst>
                <a:ext uri="{FF2B5EF4-FFF2-40B4-BE49-F238E27FC236}">
                  <a16:creationId xmlns:a16="http://schemas.microsoft.com/office/drawing/2014/main" id="{460D7188-3F97-0245-E86F-9E739DCCDBA9}"/>
                </a:ext>
              </a:extLst>
            </p:cNvPr>
            <p:cNvSpPr/>
            <p:nvPr/>
          </p:nvSpPr>
          <p:spPr>
            <a:xfrm>
              <a:off x="11123512" y="4522104"/>
              <a:ext cx="295669" cy="249064"/>
            </a:xfrm>
            <a:custGeom>
              <a:avLst/>
              <a:gdLst>
                <a:gd name="connsiteX0" fmla="*/ 0 w 423156"/>
                <a:gd name="connsiteY0" fmla="*/ 0 h 356456"/>
                <a:gd name="connsiteX1" fmla="*/ 423156 w 423156"/>
                <a:gd name="connsiteY1" fmla="*/ 0 h 356456"/>
                <a:gd name="connsiteX2" fmla="*/ 423156 w 423156"/>
                <a:gd name="connsiteY2" fmla="*/ 356456 h 356456"/>
                <a:gd name="connsiteX3" fmla="*/ 0 w 423156"/>
                <a:gd name="connsiteY3" fmla="*/ 356456 h 356456"/>
                <a:gd name="connsiteX4" fmla="*/ 0 w 423156"/>
                <a:gd name="connsiteY4" fmla="*/ 0 h 356456"/>
                <a:gd name="connsiteX5" fmla="*/ 0 w 423156"/>
                <a:gd name="connsiteY5" fmla="*/ 0 h 356456"/>
                <a:gd name="connsiteX6" fmla="*/ 0 w 423156"/>
                <a:gd name="connsiteY6" fmla="*/ 80127 h 356456"/>
                <a:gd name="connsiteX7" fmla="*/ 423156 w 423156"/>
                <a:gd name="connsiteY7" fmla="*/ 80127 h 356456"/>
                <a:gd name="connsiteX8" fmla="*/ 370172 w 423156"/>
                <a:gd name="connsiteY8" fmla="*/ 45044 h 356456"/>
                <a:gd name="connsiteX9" fmla="*/ 376524 w 423156"/>
                <a:gd name="connsiteY9" fmla="*/ 38836 h 356456"/>
                <a:gd name="connsiteX10" fmla="*/ 370172 w 423156"/>
                <a:gd name="connsiteY10" fmla="*/ 33783 h 356456"/>
                <a:gd name="connsiteX11" fmla="*/ 365118 w 423156"/>
                <a:gd name="connsiteY11" fmla="*/ 38836 h 356456"/>
                <a:gd name="connsiteX12" fmla="*/ 370172 w 423156"/>
                <a:gd name="connsiteY12" fmla="*/ 45044 h 356456"/>
                <a:gd name="connsiteX13" fmla="*/ 370172 w 423156"/>
                <a:gd name="connsiteY13" fmla="*/ 45044 h 356456"/>
                <a:gd name="connsiteX14" fmla="*/ 303327 w 423156"/>
                <a:gd name="connsiteY14" fmla="*/ 45044 h 356456"/>
                <a:gd name="connsiteX15" fmla="*/ 309679 w 423156"/>
                <a:gd name="connsiteY15" fmla="*/ 38836 h 356456"/>
                <a:gd name="connsiteX16" fmla="*/ 303327 w 423156"/>
                <a:gd name="connsiteY16" fmla="*/ 33783 h 356456"/>
                <a:gd name="connsiteX17" fmla="*/ 296975 w 423156"/>
                <a:gd name="connsiteY17" fmla="*/ 38836 h 356456"/>
                <a:gd name="connsiteX18" fmla="*/ 303327 w 423156"/>
                <a:gd name="connsiteY18" fmla="*/ 45044 h 356456"/>
                <a:gd name="connsiteX19" fmla="*/ 303327 w 423156"/>
                <a:gd name="connsiteY19" fmla="*/ 45044 h 356456"/>
                <a:gd name="connsiteX20" fmla="*/ 236338 w 423156"/>
                <a:gd name="connsiteY20" fmla="*/ 45044 h 356456"/>
                <a:gd name="connsiteX21" fmla="*/ 242690 w 423156"/>
                <a:gd name="connsiteY21" fmla="*/ 38836 h 356456"/>
                <a:gd name="connsiteX22" fmla="*/ 236338 w 423156"/>
                <a:gd name="connsiteY22" fmla="*/ 33783 h 356456"/>
                <a:gd name="connsiteX23" fmla="*/ 229986 w 423156"/>
                <a:gd name="connsiteY23" fmla="*/ 38836 h 356456"/>
                <a:gd name="connsiteX24" fmla="*/ 236338 w 423156"/>
                <a:gd name="connsiteY24" fmla="*/ 45044 h 356456"/>
                <a:gd name="connsiteX25" fmla="*/ 236338 w 423156"/>
                <a:gd name="connsiteY25" fmla="*/ 45044 h 356456"/>
                <a:gd name="connsiteX26" fmla="*/ 198368 w 423156"/>
                <a:gd name="connsiteY26" fmla="*/ 291488 h 356456"/>
                <a:gd name="connsiteX27" fmla="*/ 198368 w 423156"/>
                <a:gd name="connsiteY27" fmla="*/ 237782 h 356456"/>
                <a:gd name="connsiteX28" fmla="*/ 233739 w 423156"/>
                <a:gd name="connsiteY28" fmla="*/ 237782 h 356456"/>
                <a:gd name="connsiteX29" fmla="*/ 233739 w 423156"/>
                <a:gd name="connsiteY29" fmla="*/ 291488 h 356456"/>
                <a:gd name="connsiteX30" fmla="*/ 293077 w 423156"/>
                <a:gd name="connsiteY30" fmla="*/ 291488 h 356456"/>
                <a:gd name="connsiteX31" fmla="*/ 293077 w 423156"/>
                <a:gd name="connsiteY31" fmla="*/ 206453 h 356456"/>
                <a:gd name="connsiteX32" fmla="*/ 215982 w 423156"/>
                <a:gd name="connsiteY32" fmla="*/ 131379 h 356456"/>
                <a:gd name="connsiteX33" fmla="*/ 140186 w 423156"/>
                <a:gd name="connsiteY33" fmla="*/ 206453 h 356456"/>
                <a:gd name="connsiteX34" fmla="*/ 140186 w 423156"/>
                <a:gd name="connsiteY34" fmla="*/ 291488 h 356456"/>
                <a:gd name="connsiteX35" fmla="*/ 198368 w 423156"/>
                <a:gd name="connsiteY35" fmla="*/ 291488 h 356456"/>
                <a:gd name="connsiteX36" fmla="*/ 198368 w 423156"/>
                <a:gd name="connsiteY36" fmla="*/ 291488 h 356456"/>
                <a:gd name="connsiteX37" fmla="*/ 198368 w 423156"/>
                <a:gd name="connsiteY37" fmla="*/ 291488 h 356456"/>
                <a:gd name="connsiteX0" fmla="*/ 0 w 423156"/>
                <a:gd name="connsiteY0" fmla="*/ 0 h 356456"/>
                <a:gd name="connsiteX1" fmla="*/ 423156 w 423156"/>
                <a:gd name="connsiteY1" fmla="*/ 0 h 356456"/>
                <a:gd name="connsiteX2" fmla="*/ 423156 w 423156"/>
                <a:gd name="connsiteY2" fmla="*/ 356456 h 356456"/>
                <a:gd name="connsiteX3" fmla="*/ 0 w 423156"/>
                <a:gd name="connsiteY3" fmla="*/ 356456 h 356456"/>
                <a:gd name="connsiteX4" fmla="*/ 0 w 423156"/>
                <a:gd name="connsiteY4" fmla="*/ 0 h 356456"/>
                <a:gd name="connsiteX5" fmla="*/ 0 w 423156"/>
                <a:gd name="connsiteY5" fmla="*/ 0 h 356456"/>
                <a:gd name="connsiteX6" fmla="*/ 0 w 423156"/>
                <a:gd name="connsiteY6" fmla="*/ 80127 h 356456"/>
                <a:gd name="connsiteX7" fmla="*/ 423156 w 423156"/>
                <a:gd name="connsiteY7" fmla="*/ 80127 h 356456"/>
                <a:gd name="connsiteX8" fmla="*/ 370172 w 423156"/>
                <a:gd name="connsiteY8" fmla="*/ 45044 h 356456"/>
                <a:gd name="connsiteX9" fmla="*/ 376524 w 423156"/>
                <a:gd name="connsiteY9" fmla="*/ 38836 h 356456"/>
                <a:gd name="connsiteX10" fmla="*/ 370172 w 423156"/>
                <a:gd name="connsiteY10" fmla="*/ 33783 h 356456"/>
                <a:gd name="connsiteX11" fmla="*/ 365118 w 423156"/>
                <a:gd name="connsiteY11" fmla="*/ 38836 h 356456"/>
                <a:gd name="connsiteX12" fmla="*/ 370172 w 423156"/>
                <a:gd name="connsiteY12" fmla="*/ 45044 h 356456"/>
                <a:gd name="connsiteX13" fmla="*/ 370172 w 423156"/>
                <a:gd name="connsiteY13" fmla="*/ 45044 h 356456"/>
                <a:gd name="connsiteX14" fmla="*/ 303327 w 423156"/>
                <a:gd name="connsiteY14" fmla="*/ 45044 h 356456"/>
                <a:gd name="connsiteX15" fmla="*/ 309679 w 423156"/>
                <a:gd name="connsiteY15" fmla="*/ 38836 h 356456"/>
                <a:gd name="connsiteX16" fmla="*/ 303327 w 423156"/>
                <a:gd name="connsiteY16" fmla="*/ 33783 h 356456"/>
                <a:gd name="connsiteX17" fmla="*/ 296975 w 423156"/>
                <a:gd name="connsiteY17" fmla="*/ 38836 h 356456"/>
                <a:gd name="connsiteX18" fmla="*/ 303327 w 423156"/>
                <a:gd name="connsiteY18" fmla="*/ 45044 h 356456"/>
                <a:gd name="connsiteX19" fmla="*/ 303327 w 423156"/>
                <a:gd name="connsiteY19" fmla="*/ 45044 h 356456"/>
                <a:gd name="connsiteX20" fmla="*/ 236338 w 423156"/>
                <a:gd name="connsiteY20" fmla="*/ 45044 h 356456"/>
                <a:gd name="connsiteX21" fmla="*/ 242690 w 423156"/>
                <a:gd name="connsiteY21" fmla="*/ 38836 h 356456"/>
                <a:gd name="connsiteX22" fmla="*/ 236338 w 423156"/>
                <a:gd name="connsiteY22" fmla="*/ 33783 h 356456"/>
                <a:gd name="connsiteX23" fmla="*/ 229986 w 423156"/>
                <a:gd name="connsiteY23" fmla="*/ 38836 h 356456"/>
                <a:gd name="connsiteX24" fmla="*/ 236338 w 423156"/>
                <a:gd name="connsiteY24" fmla="*/ 45044 h 356456"/>
                <a:gd name="connsiteX25" fmla="*/ 236338 w 423156"/>
                <a:gd name="connsiteY25" fmla="*/ 45044 h 356456"/>
                <a:gd name="connsiteX26" fmla="*/ 198368 w 423156"/>
                <a:gd name="connsiteY26" fmla="*/ 291488 h 356456"/>
                <a:gd name="connsiteX27" fmla="*/ 198368 w 423156"/>
                <a:gd name="connsiteY27" fmla="*/ 237782 h 356456"/>
                <a:gd name="connsiteX28" fmla="*/ 233739 w 423156"/>
                <a:gd name="connsiteY28" fmla="*/ 237782 h 356456"/>
                <a:gd name="connsiteX29" fmla="*/ 233739 w 423156"/>
                <a:gd name="connsiteY29" fmla="*/ 291488 h 356456"/>
                <a:gd name="connsiteX30" fmla="*/ 293077 w 423156"/>
                <a:gd name="connsiteY30" fmla="*/ 291488 h 356456"/>
                <a:gd name="connsiteX31" fmla="*/ 293077 w 423156"/>
                <a:gd name="connsiteY31" fmla="*/ 206453 h 356456"/>
                <a:gd name="connsiteX32" fmla="*/ 215982 w 423156"/>
                <a:gd name="connsiteY32" fmla="*/ 131379 h 356456"/>
                <a:gd name="connsiteX33" fmla="*/ 140186 w 423156"/>
                <a:gd name="connsiteY33" fmla="*/ 206453 h 356456"/>
                <a:gd name="connsiteX34" fmla="*/ 140186 w 423156"/>
                <a:gd name="connsiteY34" fmla="*/ 291488 h 356456"/>
                <a:gd name="connsiteX35" fmla="*/ 198368 w 423156"/>
                <a:gd name="connsiteY35" fmla="*/ 291488 h 356456"/>
                <a:gd name="connsiteX36" fmla="*/ 198368 w 423156"/>
                <a:gd name="connsiteY36" fmla="*/ 291488 h 356456"/>
                <a:gd name="connsiteX37" fmla="*/ 198368 w 423156"/>
                <a:gd name="connsiteY37" fmla="*/ 291488 h 35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23156" h="356456">
                  <a:moveTo>
                    <a:pt x="0" y="0"/>
                  </a:moveTo>
                  <a:lnTo>
                    <a:pt x="423156" y="0"/>
                  </a:lnTo>
                  <a:lnTo>
                    <a:pt x="423156" y="356456"/>
                  </a:lnTo>
                  <a:lnTo>
                    <a:pt x="0" y="356456"/>
                  </a:lnTo>
                  <a:lnTo>
                    <a:pt x="0" y="0"/>
                  </a:lnTo>
                  <a:lnTo>
                    <a:pt x="0" y="0"/>
                  </a:lnTo>
                  <a:close/>
                  <a:moveTo>
                    <a:pt x="0" y="80127"/>
                  </a:moveTo>
                  <a:lnTo>
                    <a:pt x="423156" y="80127"/>
                  </a:lnTo>
                  <a:moveTo>
                    <a:pt x="370172" y="45044"/>
                  </a:moveTo>
                  <a:cubicBezTo>
                    <a:pt x="373925" y="45044"/>
                    <a:pt x="376524" y="42590"/>
                    <a:pt x="376524" y="38836"/>
                  </a:cubicBezTo>
                  <a:cubicBezTo>
                    <a:pt x="376524" y="36382"/>
                    <a:pt x="373925" y="33783"/>
                    <a:pt x="370172" y="33783"/>
                  </a:cubicBezTo>
                  <a:cubicBezTo>
                    <a:pt x="367573" y="33783"/>
                    <a:pt x="365118" y="36238"/>
                    <a:pt x="365118" y="38836"/>
                  </a:cubicBezTo>
                  <a:cubicBezTo>
                    <a:pt x="365118" y="42590"/>
                    <a:pt x="367717" y="45044"/>
                    <a:pt x="370172" y="45044"/>
                  </a:cubicBezTo>
                  <a:lnTo>
                    <a:pt x="370172" y="45044"/>
                  </a:lnTo>
                  <a:close/>
                  <a:moveTo>
                    <a:pt x="303327" y="45044"/>
                  </a:moveTo>
                  <a:cubicBezTo>
                    <a:pt x="307081" y="45044"/>
                    <a:pt x="309679" y="42590"/>
                    <a:pt x="309679" y="38836"/>
                  </a:cubicBezTo>
                  <a:cubicBezTo>
                    <a:pt x="309679" y="36382"/>
                    <a:pt x="307081" y="33783"/>
                    <a:pt x="303327" y="33783"/>
                  </a:cubicBezTo>
                  <a:cubicBezTo>
                    <a:pt x="300728" y="33783"/>
                    <a:pt x="296975" y="36238"/>
                    <a:pt x="296975" y="38836"/>
                  </a:cubicBezTo>
                  <a:cubicBezTo>
                    <a:pt x="296975" y="42590"/>
                    <a:pt x="300728" y="45044"/>
                    <a:pt x="303327" y="45044"/>
                  </a:cubicBezTo>
                  <a:lnTo>
                    <a:pt x="303327" y="45044"/>
                  </a:lnTo>
                  <a:close/>
                  <a:moveTo>
                    <a:pt x="236338" y="45044"/>
                  </a:moveTo>
                  <a:cubicBezTo>
                    <a:pt x="238937" y="45044"/>
                    <a:pt x="242690" y="42590"/>
                    <a:pt x="242690" y="38836"/>
                  </a:cubicBezTo>
                  <a:cubicBezTo>
                    <a:pt x="242690" y="36382"/>
                    <a:pt x="238937" y="33783"/>
                    <a:pt x="236338" y="33783"/>
                  </a:cubicBezTo>
                  <a:cubicBezTo>
                    <a:pt x="232584" y="33783"/>
                    <a:pt x="229986" y="36238"/>
                    <a:pt x="229986" y="38836"/>
                  </a:cubicBezTo>
                  <a:cubicBezTo>
                    <a:pt x="229986" y="42590"/>
                    <a:pt x="232584" y="45044"/>
                    <a:pt x="236338" y="45044"/>
                  </a:cubicBezTo>
                  <a:lnTo>
                    <a:pt x="236338" y="45044"/>
                  </a:lnTo>
                  <a:close/>
                  <a:moveTo>
                    <a:pt x="198368" y="291488"/>
                  </a:moveTo>
                  <a:lnTo>
                    <a:pt x="198368" y="237782"/>
                  </a:lnTo>
                  <a:lnTo>
                    <a:pt x="233739" y="237782"/>
                  </a:lnTo>
                  <a:lnTo>
                    <a:pt x="233739" y="291488"/>
                  </a:lnTo>
                  <a:lnTo>
                    <a:pt x="293077" y="291488"/>
                  </a:lnTo>
                  <a:lnTo>
                    <a:pt x="293077" y="206453"/>
                  </a:lnTo>
                  <a:lnTo>
                    <a:pt x="215982" y="131379"/>
                  </a:lnTo>
                  <a:lnTo>
                    <a:pt x="140186" y="206453"/>
                  </a:lnTo>
                  <a:lnTo>
                    <a:pt x="140186" y="291488"/>
                  </a:lnTo>
                  <a:lnTo>
                    <a:pt x="198368" y="291488"/>
                  </a:lnTo>
                  <a:lnTo>
                    <a:pt x="198368" y="291488"/>
                  </a:lnTo>
                  <a:lnTo>
                    <a:pt x="198368" y="291488"/>
                  </a:ln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8" name="Group 257">
            <a:extLst>
              <a:ext uri="{FF2B5EF4-FFF2-40B4-BE49-F238E27FC236}">
                <a16:creationId xmlns:a16="http://schemas.microsoft.com/office/drawing/2014/main" id="{64F6E8B3-85EB-28DC-B854-A7CDA3E35C08}"/>
              </a:ext>
              <a:ext uri="{C183D7F6-B498-43B3-948B-1728B52AA6E4}">
                <adec:decorative xmlns:adec="http://schemas.microsoft.com/office/drawing/2017/decorative" val="1"/>
              </a:ext>
            </a:extLst>
          </p:cNvPr>
          <p:cNvGrpSpPr/>
          <p:nvPr/>
        </p:nvGrpSpPr>
        <p:grpSpPr>
          <a:xfrm>
            <a:off x="5805395" y="2208212"/>
            <a:ext cx="581216" cy="581216"/>
            <a:chOff x="8471362" y="403641"/>
            <a:chExt cx="581216" cy="581216"/>
          </a:xfrm>
        </p:grpSpPr>
        <p:sp>
          <p:nvSpPr>
            <p:cNvPr id="259" name="Oval 258">
              <a:extLst>
                <a:ext uri="{FF2B5EF4-FFF2-40B4-BE49-F238E27FC236}">
                  <a16:creationId xmlns:a16="http://schemas.microsoft.com/office/drawing/2014/main" id="{A25ACE82-7C4C-D456-4E68-73470538AFDA}"/>
                </a:ext>
              </a:extLst>
            </p:cNvPr>
            <p:cNvSpPr/>
            <p:nvPr/>
          </p:nvSpPr>
          <p:spPr bwMode="auto">
            <a:xfrm>
              <a:off x="8471362" y="403641"/>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60" name="binary">
              <a:extLst>
                <a:ext uri="{FF2B5EF4-FFF2-40B4-BE49-F238E27FC236}">
                  <a16:creationId xmlns:a16="http://schemas.microsoft.com/office/drawing/2014/main" id="{C0569CDF-B035-1EA4-FD51-0A6AAA2ADA2C}"/>
                </a:ext>
              </a:extLst>
            </p:cNvPr>
            <p:cNvSpPr>
              <a:spLocks noChangeAspect="1" noEditPoints="1"/>
            </p:cNvSpPr>
            <p:nvPr/>
          </p:nvSpPr>
          <p:spPr bwMode="auto">
            <a:xfrm>
              <a:off x="8628241" y="578774"/>
              <a:ext cx="267459" cy="23095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A50EB779-4DA4-74DB-1A4D-B1878CF63A4E}"/>
              </a:ext>
              <a:ext uri="{C183D7F6-B498-43B3-948B-1728B52AA6E4}">
                <adec:decorative xmlns:adec="http://schemas.microsoft.com/office/drawing/2017/decorative" val="1"/>
              </a:ext>
            </a:extLst>
          </p:cNvPr>
          <p:cNvGrpSpPr/>
          <p:nvPr/>
        </p:nvGrpSpPr>
        <p:grpSpPr>
          <a:xfrm>
            <a:off x="1854711" y="2208212"/>
            <a:ext cx="581216" cy="581216"/>
            <a:chOff x="10913930" y="1938170"/>
            <a:chExt cx="581216" cy="581216"/>
          </a:xfrm>
        </p:grpSpPr>
        <p:sp>
          <p:nvSpPr>
            <p:cNvPr id="262" name="Oval 261">
              <a:extLst>
                <a:ext uri="{FF2B5EF4-FFF2-40B4-BE49-F238E27FC236}">
                  <a16:creationId xmlns:a16="http://schemas.microsoft.com/office/drawing/2014/main" id="{6DDD70A1-EE98-6147-C140-5CD7070440F0}"/>
                </a:ext>
              </a:extLst>
            </p:cNvPr>
            <p:cNvSpPr/>
            <p:nvPr/>
          </p:nvSpPr>
          <p:spPr bwMode="auto">
            <a:xfrm>
              <a:off x="10913930" y="1938170"/>
              <a:ext cx="581216" cy="581216"/>
            </a:xfrm>
            <a:prstGeom prst="ellipse">
              <a:avLst/>
            </a:prstGeom>
            <a:solidFill>
              <a:schemeClr val="accent1"/>
            </a:solidFill>
            <a:ln w="190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sp>
          <p:nvSpPr>
            <p:cNvPr id="263" name="Freeform 13">
              <a:extLst>
                <a:ext uri="{FF2B5EF4-FFF2-40B4-BE49-F238E27FC236}">
                  <a16:creationId xmlns:a16="http://schemas.microsoft.com/office/drawing/2014/main" id="{6330902B-9C33-4FF9-7173-0D74398D6C75}"/>
                </a:ext>
              </a:extLst>
            </p:cNvPr>
            <p:cNvSpPr>
              <a:spLocks noChangeAspect="1"/>
            </p:cNvSpPr>
            <p:nvPr/>
          </p:nvSpPr>
          <p:spPr bwMode="auto">
            <a:xfrm>
              <a:off x="11018495" y="2126722"/>
              <a:ext cx="372087" cy="204112"/>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3" tIns="44821" rIns="89643" bIns="44821"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73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A5FE28D-CAEC-4328-142D-5611A5C7ABD5}"/>
              </a:ext>
              <a:ext uri="{C183D7F6-B498-43B3-948B-1728B52AA6E4}">
                <adec:decorative xmlns:adec="http://schemas.microsoft.com/office/drawing/2017/decorative" val="1"/>
              </a:ext>
            </a:extLst>
          </p:cNvPr>
          <p:cNvGrpSpPr/>
          <p:nvPr/>
        </p:nvGrpSpPr>
        <p:grpSpPr>
          <a:xfrm>
            <a:off x="9756079" y="3258043"/>
            <a:ext cx="581216" cy="581216"/>
            <a:chOff x="9756079" y="3027379"/>
            <a:chExt cx="581216" cy="581216"/>
          </a:xfrm>
        </p:grpSpPr>
        <p:sp>
          <p:nvSpPr>
            <p:cNvPr id="191" name="Oval 190">
              <a:extLst>
                <a:ext uri="{FF2B5EF4-FFF2-40B4-BE49-F238E27FC236}">
                  <a16:creationId xmlns:a16="http://schemas.microsoft.com/office/drawing/2014/main" id="{4FF499C0-B2AF-19EB-225A-17297D657B4A}"/>
                </a:ext>
              </a:extLst>
            </p:cNvPr>
            <p:cNvSpPr/>
            <p:nvPr/>
          </p:nvSpPr>
          <p:spPr bwMode="auto">
            <a:xfrm>
              <a:off x="9756079" y="3027379"/>
              <a:ext cx="581216" cy="581216"/>
            </a:xfrm>
            <a:prstGeom prst="ellipse">
              <a:avLst/>
            </a:prstGeom>
            <a:solidFill>
              <a:schemeClr val="bg1"/>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pic>
          <p:nvPicPr>
            <p:cNvPr id="175" name="Graphic 174">
              <a:extLst>
                <a:ext uri="{FF2B5EF4-FFF2-40B4-BE49-F238E27FC236}">
                  <a16:creationId xmlns:a16="http://schemas.microsoft.com/office/drawing/2014/main" id="{CC72E815-4927-35EE-3EDE-18B1AAF44F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1389" y="3162689"/>
              <a:ext cx="310597" cy="310597"/>
            </a:xfrm>
            <a:prstGeom prst="rect">
              <a:avLst/>
            </a:prstGeom>
          </p:spPr>
        </p:pic>
      </p:grpSp>
      <p:grpSp>
        <p:nvGrpSpPr>
          <p:cNvPr id="11" name="Group 10">
            <a:extLst>
              <a:ext uri="{FF2B5EF4-FFF2-40B4-BE49-F238E27FC236}">
                <a16:creationId xmlns:a16="http://schemas.microsoft.com/office/drawing/2014/main" id="{1F987945-3344-7E78-FF82-6EC9BE7DABF4}"/>
              </a:ext>
              <a:ext uri="{C183D7F6-B498-43B3-948B-1728B52AA6E4}">
                <adec:decorative xmlns:adec="http://schemas.microsoft.com/office/drawing/2017/decorative" val="1"/>
              </a:ext>
            </a:extLst>
          </p:cNvPr>
          <p:cNvGrpSpPr/>
          <p:nvPr/>
        </p:nvGrpSpPr>
        <p:grpSpPr>
          <a:xfrm>
            <a:off x="3830055" y="3258043"/>
            <a:ext cx="581216" cy="581216"/>
            <a:chOff x="3830054" y="3027378"/>
            <a:chExt cx="581216" cy="581216"/>
          </a:xfrm>
        </p:grpSpPr>
        <p:sp>
          <p:nvSpPr>
            <p:cNvPr id="177" name="Oval 176">
              <a:extLst>
                <a:ext uri="{FF2B5EF4-FFF2-40B4-BE49-F238E27FC236}">
                  <a16:creationId xmlns:a16="http://schemas.microsoft.com/office/drawing/2014/main" id="{37EA6A02-6BE3-DBA0-EB6C-58B06590FB42}"/>
                </a:ext>
              </a:extLst>
            </p:cNvPr>
            <p:cNvSpPr/>
            <p:nvPr/>
          </p:nvSpPr>
          <p:spPr bwMode="auto">
            <a:xfrm>
              <a:off x="3830054" y="3027378"/>
              <a:ext cx="581216" cy="581216"/>
            </a:xfrm>
            <a:prstGeom prst="ellipse">
              <a:avLst/>
            </a:prstGeom>
            <a:solidFill>
              <a:schemeClr val="bg1"/>
            </a:solidFill>
            <a:ln w="635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0" cap="none" spc="0" normalizeH="0" baseline="0" noProof="0">
                <a:ln w="0"/>
                <a:gradFill>
                  <a:gsLst>
                    <a:gs pos="0">
                      <a:srgbClr val="000000"/>
                    </a:gs>
                    <a:gs pos="100000">
                      <a:srgbClr val="000000"/>
                    </a:gs>
                  </a:gsLst>
                  <a:lin ang="5400000" scaled="1"/>
                </a:gradFill>
                <a:effectLst/>
                <a:uLnTx/>
                <a:uFillTx/>
                <a:latin typeface="Segoe UI Semibold"/>
                <a:ea typeface="+mn-ea"/>
                <a:cs typeface="+mn-cs"/>
              </a:endParaRPr>
            </a:p>
          </p:txBody>
        </p:sp>
        <p:pic>
          <p:nvPicPr>
            <p:cNvPr id="172" name="Graphic 171">
              <a:extLst>
                <a:ext uri="{FF2B5EF4-FFF2-40B4-BE49-F238E27FC236}">
                  <a16:creationId xmlns:a16="http://schemas.microsoft.com/office/drawing/2014/main" id="{2905AFBD-6900-F98A-AAD3-2314DD4B06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55212" y="3152536"/>
              <a:ext cx="330901" cy="330901"/>
            </a:xfrm>
            <a:prstGeom prst="rect">
              <a:avLst/>
            </a:prstGeom>
          </p:spPr>
        </p:pic>
      </p:grpSp>
      <p:sp>
        <p:nvSpPr>
          <p:cNvPr id="17" name="TextBox 16">
            <a:extLst>
              <a:ext uri="{FF2B5EF4-FFF2-40B4-BE49-F238E27FC236}">
                <a16:creationId xmlns:a16="http://schemas.microsoft.com/office/drawing/2014/main" id="{A434CFCB-DF0F-E2EA-03CC-C344682E8418}"/>
              </a:ext>
            </a:extLst>
          </p:cNvPr>
          <p:cNvSpPr txBox="1"/>
          <p:nvPr/>
        </p:nvSpPr>
        <p:spPr>
          <a:xfrm>
            <a:off x="711384" y="4572965"/>
            <a:ext cx="2468880" cy="1015663"/>
          </a:xfrm>
          <a:prstGeom prst="rect">
            <a:avLst/>
          </a:prstGeom>
          <a:noFill/>
        </p:spPr>
        <p:txBody>
          <a:bodyPr wrap="square" rtlCol="0" anchor="ctr">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a:ea typeface="+mn-ea"/>
                <a:cs typeface="+mn-cs"/>
              </a:rPr>
              <a:t>One of the </a:t>
            </a:r>
            <a:br>
              <a:rPr kumimoji="0" lang="en-US" sz="2000" b="1" i="0" u="none" strike="noStrike" kern="1200" cap="none" spc="0" normalizeH="0" baseline="0" noProof="0" dirty="0">
                <a:ln>
                  <a:noFill/>
                </a:ln>
                <a:solidFill>
                  <a:schemeClr val="tx2"/>
                </a:solidFill>
                <a:effectLst/>
                <a:uLnTx/>
                <a:uFillTx/>
                <a:latin typeface="Segoe UI"/>
                <a:ea typeface="+mn-ea"/>
                <a:cs typeface="+mn-cs"/>
              </a:rPr>
            </a:br>
            <a:r>
              <a:rPr kumimoji="0" lang="en-US" sz="2000" b="1" i="0" u="none" strike="noStrike" kern="1200" cap="none" spc="0" normalizeH="0" baseline="0" noProof="0" dirty="0">
                <a:ln>
                  <a:noFill/>
                </a:ln>
                <a:solidFill>
                  <a:schemeClr val="tx2"/>
                </a:solidFill>
                <a:effectLst/>
                <a:uLnTx/>
                <a:uFillTx/>
                <a:latin typeface="Segoe UI"/>
                <a:ea typeface="+mn-ea"/>
                <a:cs typeface="+mn-cs"/>
              </a:rPr>
              <a:t>world’s largest clouds</a:t>
            </a:r>
          </a:p>
        </p:txBody>
      </p:sp>
      <p:sp>
        <p:nvSpPr>
          <p:cNvPr id="84" name="TextBox 83">
            <a:extLst>
              <a:ext uri="{FF2B5EF4-FFF2-40B4-BE49-F238E27FC236}">
                <a16:creationId xmlns:a16="http://schemas.microsoft.com/office/drawing/2014/main" id="{08C82FA1-D0BD-87C7-5FCB-3693E14347CA}"/>
              </a:ext>
            </a:extLst>
          </p:cNvPr>
          <p:cNvSpPr txBox="1"/>
          <p:nvPr/>
        </p:nvSpPr>
        <p:spPr>
          <a:xfrm>
            <a:off x="4832740" y="4572963"/>
            <a:ext cx="2468880" cy="1015663"/>
          </a:xfrm>
          <a:prstGeom prst="rect">
            <a:avLst/>
          </a:prstGeom>
          <a:noFill/>
        </p:spPr>
        <p:txBody>
          <a:bodyPr wrap="square" rtlCol="0" anchor="ctr">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dirty="0">
                <a:ln>
                  <a:noFill/>
                </a:ln>
                <a:solidFill>
                  <a:schemeClr val="tx2"/>
                </a:solidFill>
                <a:effectLst/>
                <a:uLnTx/>
                <a:uFillTx/>
                <a:latin typeface="Segoe UI"/>
                <a:ea typeface="+mn-ea"/>
                <a:cs typeface="+mn-cs"/>
              </a:rPr>
              <a:t>Signal from 1.4B endpoints</a:t>
            </a:r>
            <a:r>
              <a:rPr kumimoji="0" lang="en-US" sz="1600" b="1" i="0" u="none" strike="noStrike" kern="1200" cap="none" spc="0" normalizeH="0" baseline="0" noProof="0" dirty="0">
                <a:ln>
                  <a:noFill/>
                </a:ln>
                <a:solidFill>
                  <a:schemeClr val="tx2"/>
                </a:solidFill>
                <a:effectLst/>
                <a:uLnTx/>
                <a:uFillTx/>
                <a:latin typeface="Segoe UI"/>
                <a:ea typeface="+mn-ea"/>
                <a:cs typeface="+mn-cs"/>
              </a:rPr>
              <a:t>¹</a:t>
            </a:r>
            <a:r>
              <a:rPr kumimoji="0" lang="en-US" sz="2000" b="1" i="0" u="none" strike="noStrike" kern="1200" cap="none" spc="0" normalizeH="0" baseline="0" noProof="0" dirty="0">
                <a:ln>
                  <a:noFill/>
                </a:ln>
                <a:solidFill>
                  <a:schemeClr val="tx2"/>
                </a:solidFill>
                <a:effectLst/>
                <a:uLnTx/>
                <a:uFillTx/>
                <a:latin typeface="Segoe UI"/>
                <a:ea typeface="+mn-ea"/>
                <a:cs typeface="+mn-cs"/>
              </a:rPr>
              <a:t> across the planet </a:t>
            </a:r>
          </a:p>
        </p:txBody>
      </p:sp>
      <p:sp>
        <p:nvSpPr>
          <p:cNvPr id="85" name="TextBox 84">
            <a:extLst>
              <a:ext uri="{FF2B5EF4-FFF2-40B4-BE49-F238E27FC236}">
                <a16:creationId xmlns:a16="http://schemas.microsoft.com/office/drawing/2014/main" id="{B7C1EA77-B22F-151E-5D7C-59AE8CEF7137}"/>
              </a:ext>
            </a:extLst>
          </p:cNvPr>
          <p:cNvSpPr txBox="1"/>
          <p:nvPr/>
        </p:nvSpPr>
        <p:spPr>
          <a:xfrm>
            <a:off x="8967547" y="4572965"/>
            <a:ext cx="2468880" cy="1015663"/>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1200"/>
              </a:spcAft>
              <a:buClrTx/>
              <a:buSzTx/>
              <a:buFontTx/>
              <a:buNone/>
              <a:tabLst/>
              <a:defRPr/>
            </a:pPr>
            <a:r>
              <a:rPr kumimoji="0" lang="en-US" sz="2000" b="1" i="0" u="none" strike="noStrike" kern="1200" cap="none" spc="0" normalizeH="0" baseline="0" noProof="0">
                <a:ln>
                  <a:noFill/>
                </a:ln>
                <a:solidFill>
                  <a:schemeClr val="tx2"/>
                </a:solidFill>
                <a:effectLst/>
                <a:uLnTx/>
                <a:uFillTx/>
                <a:latin typeface="Segoe UI"/>
                <a:ea typeface="+mn-ea"/>
                <a:cs typeface="+mn-cs"/>
              </a:rPr>
              <a:t>Graphing global internet infrastructure </a:t>
            </a:r>
          </a:p>
        </p:txBody>
      </p:sp>
      <p:sp>
        <p:nvSpPr>
          <p:cNvPr id="3" name="TextBox 2">
            <a:extLst>
              <a:ext uri="{FF2B5EF4-FFF2-40B4-BE49-F238E27FC236}">
                <a16:creationId xmlns:a16="http://schemas.microsoft.com/office/drawing/2014/main" id="{4038A4EB-42DA-D729-9D6D-360964F5B56D}"/>
              </a:ext>
            </a:extLst>
          </p:cNvPr>
          <p:cNvSpPr txBox="1"/>
          <p:nvPr/>
        </p:nvSpPr>
        <p:spPr>
          <a:xfrm>
            <a:off x="500658" y="5932253"/>
            <a:ext cx="6762751" cy="21544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2"/>
                </a:solidFill>
                <a:effectLst/>
                <a:uLnTx/>
                <a:uFillTx/>
                <a:latin typeface="Segoe UI"/>
                <a:ea typeface="+mn-ea"/>
                <a:cs typeface="+mn-cs"/>
              </a:rPr>
              <a:t>1. “Microsoft by the Numbers”. Microsoft Story Labs </a:t>
            </a:r>
          </a:p>
        </p:txBody>
      </p:sp>
      <p:sp>
        <p:nvSpPr>
          <p:cNvPr id="12" name="Title 1">
            <a:extLst>
              <a:ext uri="{FF2B5EF4-FFF2-40B4-BE49-F238E27FC236}">
                <a16:creationId xmlns:a16="http://schemas.microsoft.com/office/drawing/2014/main" id="{5843AAF1-326D-39A1-813A-106D33F773A7}"/>
              </a:ext>
            </a:extLst>
          </p:cNvPr>
          <p:cNvSpPr>
            <a:spLocks noGrp="1"/>
          </p:cNvSpPr>
          <p:nvPr>
            <p:ph type="title"/>
          </p:nvPr>
        </p:nvSpPr>
        <p:spPr>
          <a:xfrm>
            <a:off x="588263" y="457200"/>
            <a:ext cx="11018520" cy="861774"/>
          </a:xfrm>
        </p:spPr>
        <p:txBody>
          <a:bodyPr/>
          <a:lstStyle/>
          <a:p>
            <a:r>
              <a:rPr lang="en-US" dirty="0"/>
              <a:t>Microsoft Threat Intelligence</a:t>
            </a:r>
            <a:br>
              <a:rPr lang="en-US" dirty="0"/>
            </a:br>
            <a:r>
              <a:rPr lang="en-US" sz="2000" b="1" dirty="0">
                <a:solidFill>
                  <a:schemeClr val="tx2"/>
                </a:solidFill>
              </a:rPr>
              <a:t>The industry’s largest vector coverage powered by 65T daily signals</a:t>
            </a:r>
          </a:p>
        </p:txBody>
      </p:sp>
      <p:sp>
        <p:nvSpPr>
          <p:cNvPr id="2" name="Footer Placeholder 1">
            <a:extLst>
              <a:ext uri="{FF2B5EF4-FFF2-40B4-BE49-F238E27FC236}">
                <a16:creationId xmlns:a16="http://schemas.microsoft.com/office/drawing/2014/main" id="{D5C71CE4-5198-7C36-050C-1262B17F6166}"/>
              </a:ext>
            </a:extLst>
          </p:cNvPr>
          <p:cNvSpPr>
            <a:spLocks noGrp="1"/>
          </p:cNvSpPr>
          <p:nvPr>
            <p:ph type="ftr" sz="quarter" idx="10"/>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7532900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C746-382B-2A05-FBD7-18C76ABB6325}"/>
              </a:ext>
            </a:extLst>
          </p:cNvPr>
          <p:cNvSpPr>
            <a:spLocks noGrp="1"/>
          </p:cNvSpPr>
          <p:nvPr>
            <p:ph type="title"/>
          </p:nvPr>
        </p:nvSpPr>
        <p:spPr/>
        <p:txBody>
          <a:bodyPr/>
          <a:lstStyle/>
          <a:p>
            <a:r>
              <a:rPr lang="en-US" dirty="0"/>
              <a:t>Why it exists</a:t>
            </a:r>
          </a:p>
        </p:txBody>
      </p:sp>
    </p:spTree>
    <p:extLst>
      <p:ext uri="{BB962C8B-B14F-4D97-AF65-F5344CB8AC3E}">
        <p14:creationId xmlns:p14="http://schemas.microsoft.com/office/powerpoint/2010/main" val="48520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a:extLst>
              <a:ext uri="{FF2B5EF4-FFF2-40B4-BE49-F238E27FC236}">
                <a16:creationId xmlns:a16="http://schemas.microsoft.com/office/drawing/2014/main" id="{F7DA27E4-7535-5938-400A-9E6916B36DDF}"/>
              </a:ext>
              <a:ext uri="{C183D7F6-B498-43B3-948B-1728B52AA6E4}">
                <adec:decorative xmlns:adec="http://schemas.microsoft.com/office/drawing/2017/decorative" val="1"/>
              </a:ext>
            </a:extLst>
          </p:cNvPr>
          <p:cNvSpPr/>
          <p:nvPr/>
        </p:nvSpPr>
        <p:spPr bwMode="auto">
          <a:xfrm>
            <a:off x="5262899" y="-836272"/>
            <a:ext cx="8530543" cy="8530543"/>
          </a:xfrm>
          <a:prstGeom prst="ellipse">
            <a:avLst/>
          </a:prstGeom>
          <a:noFill/>
          <a:ln w="28575" cap="rnd">
            <a:solidFill>
              <a:schemeClr val="accent1">
                <a:lumMod val="60000"/>
                <a:lumOff val="40000"/>
                <a:alpha val="50000"/>
              </a:schemeClr>
            </a:solidFill>
            <a:headEnd type="none" w="lg" len="med"/>
            <a:tailEnd type="none" w="lg" len="med"/>
          </a:ln>
          <a:effectLst>
            <a:outerShdw blurRad="63500" dist="63500" dir="2700000" algn="ctr" rotWithShape="0">
              <a:srgbClr val="2F345B">
                <a:alpha val="25000"/>
              </a:srgbClr>
            </a:outerShdw>
          </a:effectLst>
        </p:spPr>
        <p:txBody>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ctr" defTabSz="951280" rtl="0" eaLnBrk="1" fontAlgn="auto" latinLnBrk="0" hangingPunct="1">
              <a:lnSpc>
                <a:spcPct val="100000"/>
              </a:lnSpc>
              <a:spcBef>
                <a:spcPct val="20000"/>
              </a:spcBef>
              <a:spcAft>
                <a:spcPts val="0"/>
              </a:spcAft>
              <a:buClrTx/>
              <a:buSzPct val="90000"/>
              <a:buFontTx/>
              <a:buNone/>
              <a:tabLst/>
              <a:defRPr/>
            </a:pPr>
            <a:endParaRPr kumimoji="0" lang="en-US" sz="11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sp>
        <p:nvSpPr>
          <p:cNvPr id="6" name="Title 5">
            <a:extLst>
              <a:ext uri="{FF2B5EF4-FFF2-40B4-BE49-F238E27FC236}">
                <a16:creationId xmlns:a16="http://schemas.microsoft.com/office/drawing/2014/main" id="{A49B17CF-7D4A-2644-E034-96EAD3FF9E75}"/>
              </a:ext>
            </a:extLst>
          </p:cNvPr>
          <p:cNvSpPr>
            <a:spLocks noGrp="1"/>
          </p:cNvSpPr>
          <p:nvPr>
            <p:ph type="title"/>
          </p:nvPr>
        </p:nvSpPr>
        <p:spPr>
          <a:xfrm>
            <a:off x="523644" y="3447925"/>
            <a:ext cx="3352505" cy="738664"/>
          </a:xfrm>
        </p:spPr>
        <p:txBody>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lvl="0"/>
            <a:r>
              <a:rPr lang="en-US" noProof="0" dirty="0">
                <a:solidFill>
                  <a:schemeClr val="tx2"/>
                </a:solidFill>
              </a:rPr>
              <a:t>The </a:t>
            </a:r>
            <a:r>
              <a:rPr lang="en-US" dirty="0">
                <a:solidFill>
                  <a:schemeClr val="tx2"/>
                </a:solidFill>
              </a:rPr>
              <a:t>odds are </a:t>
            </a:r>
            <a:r>
              <a:rPr lang="en-US" b="1" dirty="0">
                <a:solidFill>
                  <a:schemeClr val="tx2"/>
                </a:solidFill>
                <a:cs typeface="Segoe UI Light" panose="020B0502040204020203" pitchFamily="34" charset="0"/>
              </a:rPr>
              <a:t>against </a:t>
            </a:r>
            <a:r>
              <a:rPr lang="en-US" dirty="0">
                <a:solidFill>
                  <a:schemeClr val="tx2"/>
                </a:solidFill>
              </a:rPr>
              <a:t>today’s </a:t>
            </a:r>
            <a:r>
              <a:rPr lang="en-US" b="1" dirty="0">
                <a:solidFill>
                  <a:schemeClr val="tx2"/>
                </a:solidFill>
                <a:cs typeface="Segoe UI Light" panose="020B0502040204020203" pitchFamily="34" charset="0"/>
              </a:rPr>
              <a:t>security analysts</a:t>
            </a:r>
          </a:p>
        </p:txBody>
      </p:sp>
      <p:sp>
        <p:nvSpPr>
          <p:cNvPr id="3" name="TextBox 2">
            <a:extLst>
              <a:ext uri="{FF2B5EF4-FFF2-40B4-BE49-F238E27FC236}">
                <a16:creationId xmlns:a16="http://schemas.microsoft.com/office/drawing/2014/main" id="{9B1A494E-36F2-6FB2-CD0D-9BEDD5642E65}"/>
              </a:ext>
            </a:extLst>
          </p:cNvPr>
          <p:cNvSpPr txBox="1"/>
          <p:nvPr/>
        </p:nvSpPr>
        <p:spPr>
          <a:xfrm>
            <a:off x="5863310" y="1022707"/>
            <a:ext cx="1835671" cy="6771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a:ln>
                  <a:noFill/>
                </a:ln>
                <a:solidFill>
                  <a:schemeClr val="tx2"/>
                </a:solidFill>
                <a:effectLst/>
                <a:uLnTx/>
                <a:uFillTx/>
                <a:latin typeface="Aptos" panose="02110004020202020204"/>
                <a:ea typeface="+mn-ea"/>
                <a:cs typeface="Segoe UI Light" panose="020B0502040204020203" pitchFamily="34" charset="0"/>
              </a:rPr>
              <a:t>4,000</a:t>
            </a:r>
          </a:p>
        </p:txBody>
      </p:sp>
      <p:sp>
        <p:nvSpPr>
          <p:cNvPr id="19" name="TextBox 18">
            <a:extLst>
              <a:ext uri="{FF2B5EF4-FFF2-40B4-BE49-F238E27FC236}">
                <a16:creationId xmlns:a16="http://schemas.microsoft.com/office/drawing/2014/main" id="{069396BC-BFD2-D1D7-711D-CD07ED60FD03}"/>
              </a:ext>
            </a:extLst>
          </p:cNvPr>
          <p:cNvSpPr txBox="1"/>
          <p:nvPr/>
        </p:nvSpPr>
        <p:spPr>
          <a:xfrm>
            <a:off x="8038653" y="1191985"/>
            <a:ext cx="3481396" cy="338554"/>
          </a:xfrm>
          <a:prstGeom prst="rect">
            <a:avLst/>
          </a:prstGeom>
          <a:noFill/>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Password attacks per second</a:t>
            </a:r>
          </a:p>
        </p:txBody>
      </p:sp>
      <p:sp>
        <p:nvSpPr>
          <p:cNvPr id="4" name="TextBox 3">
            <a:extLst>
              <a:ext uri="{FF2B5EF4-FFF2-40B4-BE49-F238E27FC236}">
                <a16:creationId xmlns:a16="http://schemas.microsoft.com/office/drawing/2014/main" id="{4D789F65-E665-92D5-2C8D-A0B5DB2ECE9A}"/>
              </a:ext>
            </a:extLst>
          </p:cNvPr>
          <p:cNvSpPr txBox="1"/>
          <p:nvPr/>
        </p:nvSpPr>
        <p:spPr>
          <a:xfrm>
            <a:off x="4697221" y="3173402"/>
            <a:ext cx="3207603" cy="609397"/>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r" defTabSz="932449" rtl="0" eaLnBrk="1" fontAlgn="base" latinLnBrk="0" hangingPunct="1">
              <a:lnSpc>
                <a:spcPct val="90000"/>
              </a:lnSpc>
              <a:spcBef>
                <a:spcPct val="0"/>
              </a:spcBef>
              <a:spcAft>
                <a:spcPct val="0"/>
              </a:spcAft>
              <a:buClrTx/>
              <a:buSzTx/>
              <a:buFontTx/>
              <a:buNone/>
              <a:tabLst/>
              <a:defRPr/>
            </a:pPr>
            <a:r>
              <a:rPr kumimoji="0" lang="en-US" sz="4400" b="1" i="0" u="none" strike="noStrike" kern="1200" cap="none" spc="0" normalizeH="0" baseline="0" noProof="0" dirty="0">
                <a:ln>
                  <a:noFill/>
                </a:ln>
                <a:solidFill>
                  <a:schemeClr val="tx2"/>
                </a:solidFill>
                <a:effectLst/>
                <a:uLnTx/>
                <a:uFillTx/>
                <a:latin typeface="Aptos" panose="02110004020202020204"/>
                <a:ea typeface="+mn-ea"/>
                <a:cs typeface="Segoe UI Light" panose="020B0502040204020203" pitchFamily="34" charset="0"/>
              </a:rPr>
              <a:t>72 mins</a:t>
            </a:r>
          </a:p>
        </p:txBody>
      </p:sp>
      <p:sp>
        <p:nvSpPr>
          <p:cNvPr id="17" name="TextBox 16">
            <a:extLst>
              <a:ext uri="{FF2B5EF4-FFF2-40B4-BE49-F238E27FC236}">
                <a16:creationId xmlns:a16="http://schemas.microsoft.com/office/drawing/2014/main" id="{5DABB363-0A18-9F5C-4B96-F6A2BE4CCAA4}"/>
              </a:ext>
            </a:extLst>
          </p:cNvPr>
          <p:cNvSpPr txBox="1"/>
          <p:nvPr/>
        </p:nvSpPr>
        <p:spPr>
          <a:xfrm>
            <a:off x="8088513" y="3062603"/>
            <a:ext cx="3207603" cy="861775"/>
          </a:xfrm>
          <a:prstGeom prst="rect">
            <a:avLst/>
          </a:prstGeom>
          <a:noFill/>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Median time for an attacker to access your private data if you </a:t>
            </a:r>
            <a:br>
              <a:rPr kumimoji="0" lang="en-US" sz="16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fall victim to a phishing email </a:t>
            </a:r>
          </a:p>
        </p:txBody>
      </p:sp>
      <p:sp>
        <p:nvSpPr>
          <p:cNvPr id="5" name="TextBox 4">
            <a:extLst>
              <a:ext uri="{FF2B5EF4-FFF2-40B4-BE49-F238E27FC236}">
                <a16:creationId xmlns:a16="http://schemas.microsoft.com/office/drawing/2014/main" id="{35461B26-4D9D-A19F-D69E-893903E2D635}"/>
              </a:ext>
            </a:extLst>
          </p:cNvPr>
          <p:cNvSpPr txBox="1"/>
          <p:nvPr/>
        </p:nvSpPr>
        <p:spPr>
          <a:xfrm>
            <a:off x="5511572" y="5128013"/>
            <a:ext cx="2187408" cy="677108"/>
          </a:xfrm>
          <a:prstGeom prst="rect">
            <a:avLst/>
          </a:prstGeom>
          <a:noFill/>
        </p:spPr>
        <p:txBody>
          <a:bodyPr wrap="square" lIns="0" tIns="0" rIns="0" bIns="0" rtlCol="0">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r" defTabSz="932449" rtl="0" eaLnBrk="1" fontAlgn="base" latinLnBrk="0" hangingPunct="1">
              <a:lnSpc>
                <a:spcPct val="100000"/>
              </a:lnSpc>
              <a:spcBef>
                <a:spcPct val="0"/>
              </a:spcBef>
              <a:spcAft>
                <a:spcPct val="0"/>
              </a:spcAft>
              <a:buClrTx/>
              <a:buSzTx/>
              <a:buFontTx/>
              <a:buNone/>
              <a:tabLst/>
              <a:defRPr/>
            </a:pPr>
            <a:r>
              <a:rPr kumimoji="0" lang="en-US" sz="4400" b="1" i="0" u="none" strike="noStrike" kern="1200" cap="none" spc="0" normalizeH="0" baseline="0" noProof="0" dirty="0">
                <a:ln>
                  <a:noFill/>
                </a:ln>
                <a:solidFill>
                  <a:schemeClr val="tx2"/>
                </a:solidFill>
                <a:effectLst/>
                <a:uLnTx/>
                <a:uFillTx/>
                <a:latin typeface="Aptos" panose="02110004020202020204"/>
                <a:ea typeface="+mn-ea"/>
                <a:cs typeface="Segoe UI Light" panose="020B0502040204020203" pitchFamily="34" charset="0"/>
              </a:rPr>
              <a:t>3.5M</a:t>
            </a:r>
          </a:p>
        </p:txBody>
      </p:sp>
      <p:sp>
        <p:nvSpPr>
          <p:cNvPr id="15" name="TextBox 14">
            <a:extLst>
              <a:ext uri="{FF2B5EF4-FFF2-40B4-BE49-F238E27FC236}">
                <a16:creationId xmlns:a16="http://schemas.microsoft.com/office/drawing/2014/main" id="{462CE9BA-4D16-DAD2-8211-405B3EA0D3DB}"/>
              </a:ext>
            </a:extLst>
          </p:cNvPr>
          <p:cNvSpPr txBox="1"/>
          <p:nvPr/>
        </p:nvSpPr>
        <p:spPr>
          <a:xfrm>
            <a:off x="8088513" y="5174180"/>
            <a:ext cx="2969731" cy="584775"/>
          </a:xfrm>
          <a:prstGeom prst="rect">
            <a:avLst/>
          </a:prstGeom>
          <a:noFill/>
        </p:spPr>
        <p:txBody>
          <a:bodyPr wrap="square">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932449"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Global shortage of skilled cybersecurity professionals</a:t>
            </a:r>
          </a:p>
        </p:txBody>
      </p:sp>
      <p:grpSp>
        <p:nvGrpSpPr>
          <p:cNvPr id="23" name="Group 22">
            <a:extLst>
              <a:ext uri="{FF2B5EF4-FFF2-40B4-BE49-F238E27FC236}">
                <a16:creationId xmlns:a16="http://schemas.microsoft.com/office/drawing/2014/main" id="{2900C008-1BD1-8310-86FC-CDFF37A23934}"/>
              </a:ext>
              <a:ext uri="{C183D7F6-B498-43B3-948B-1728B52AA6E4}">
                <adec:decorative xmlns:adec="http://schemas.microsoft.com/office/drawing/2017/decorative" val="1"/>
              </a:ext>
            </a:extLst>
          </p:cNvPr>
          <p:cNvGrpSpPr/>
          <p:nvPr/>
        </p:nvGrpSpPr>
        <p:grpSpPr>
          <a:xfrm>
            <a:off x="5446590" y="1022104"/>
            <a:ext cx="678313" cy="678312"/>
            <a:chOff x="2716699" y="2587701"/>
            <a:chExt cx="541283" cy="541281"/>
          </a:xfrm>
        </p:grpSpPr>
        <p:sp>
          <p:nvSpPr>
            <p:cNvPr id="24" name="Oval 23">
              <a:extLst>
                <a:ext uri="{FF2B5EF4-FFF2-40B4-BE49-F238E27FC236}">
                  <a16:creationId xmlns:a16="http://schemas.microsoft.com/office/drawing/2014/main" id="{3EAE7C6C-6C87-2732-7FD4-92C181FA3159}"/>
                </a:ext>
              </a:extLst>
            </p:cNvPr>
            <p:cNvSpPr/>
            <p:nvPr/>
          </p:nvSpPr>
          <p:spPr bwMode="auto">
            <a:xfrm>
              <a:off x="2716699" y="2587701"/>
              <a:ext cx="541283" cy="541281"/>
            </a:xfrm>
            <a:prstGeom prst="ellipse">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Segoe UI" pitchFamily="34" charset="0"/>
              </a:endParaRPr>
            </a:p>
          </p:txBody>
        </p:sp>
        <p:sp>
          <p:nvSpPr>
            <p:cNvPr id="25" name="Graphic 11">
              <a:extLst>
                <a:ext uri="{FF2B5EF4-FFF2-40B4-BE49-F238E27FC236}">
                  <a16:creationId xmlns:a16="http://schemas.microsoft.com/office/drawing/2014/main" id="{0EEF88F6-F91F-057F-9F45-40D330665600}"/>
                </a:ext>
              </a:extLst>
            </p:cNvPr>
            <p:cNvSpPr/>
            <p:nvPr/>
          </p:nvSpPr>
          <p:spPr>
            <a:xfrm>
              <a:off x="2864471" y="2713185"/>
              <a:ext cx="245733" cy="248021"/>
            </a:xfrm>
            <a:custGeom>
              <a:avLst/>
              <a:gdLst>
                <a:gd name="connsiteX0" fmla="*/ -384 w 347086"/>
                <a:gd name="connsiteY0" fmla="*/ 349514 h 350318"/>
                <a:gd name="connsiteX1" fmla="*/ 173236 w 347086"/>
                <a:gd name="connsiteY1" fmla="*/ -805 h 350318"/>
                <a:gd name="connsiteX2" fmla="*/ 346703 w 347086"/>
                <a:gd name="connsiteY2" fmla="*/ 349514 h 350318"/>
                <a:gd name="connsiteX3" fmla="*/ -384 w 347086"/>
                <a:gd name="connsiteY3" fmla="*/ 349514 h 350318"/>
                <a:gd name="connsiteX4" fmla="*/ 173236 w 347086"/>
                <a:gd name="connsiteY4" fmla="*/ 100782 h 350318"/>
                <a:gd name="connsiteX5" fmla="*/ 173236 w 347086"/>
                <a:gd name="connsiteY5" fmla="*/ 243618 h 350318"/>
                <a:gd name="connsiteX6" fmla="*/ 173236 w 347086"/>
                <a:gd name="connsiteY6" fmla="*/ 297643 h 350318"/>
                <a:gd name="connsiteX7" fmla="*/ 173236 w 347086"/>
                <a:gd name="connsiteY7" fmla="*/ 310111 h 35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086" h="350318">
                  <a:moveTo>
                    <a:pt x="-384" y="349514"/>
                  </a:moveTo>
                  <a:lnTo>
                    <a:pt x="173236" y="-805"/>
                  </a:lnTo>
                  <a:lnTo>
                    <a:pt x="346703" y="349514"/>
                  </a:lnTo>
                  <a:lnTo>
                    <a:pt x="-384" y="349514"/>
                  </a:lnTo>
                  <a:moveTo>
                    <a:pt x="173236" y="100782"/>
                  </a:moveTo>
                  <a:lnTo>
                    <a:pt x="173236" y="243618"/>
                  </a:lnTo>
                  <a:moveTo>
                    <a:pt x="173236" y="297643"/>
                  </a:moveTo>
                  <a:lnTo>
                    <a:pt x="173236" y="310111"/>
                  </a:lnTo>
                </a:path>
              </a:pathLst>
            </a:custGeom>
            <a:noFill/>
            <a:ln w="12700" cap="sq">
              <a:solidFill>
                <a:schemeClr val="tx1"/>
              </a:solidFill>
              <a:prstDash val="solid"/>
              <a:miter/>
            </a:ln>
          </p:spPr>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6" name="Group 25">
            <a:extLst>
              <a:ext uri="{FF2B5EF4-FFF2-40B4-BE49-F238E27FC236}">
                <a16:creationId xmlns:a16="http://schemas.microsoft.com/office/drawing/2014/main" id="{B58BCFE8-6DC8-4413-DD7B-686FA693833C}"/>
              </a:ext>
              <a:ext uri="{C183D7F6-B498-43B3-948B-1728B52AA6E4}">
                <adec:decorative xmlns:adec="http://schemas.microsoft.com/office/drawing/2017/decorative" val="1"/>
              </a:ext>
            </a:extLst>
          </p:cNvPr>
          <p:cNvGrpSpPr/>
          <p:nvPr/>
        </p:nvGrpSpPr>
        <p:grpSpPr>
          <a:xfrm>
            <a:off x="4953466" y="3138944"/>
            <a:ext cx="678313" cy="678312"/>
            <a:chOff x="2716699" y="2587701"/>
            <a:chExt cx="541283" cy="541281"/>
          </a:xfrm>
        </p:grpSpPr>
        <p:sp>
          <p:nvSpPr>
            <p:cNvPr id="27" name="Oval 26">
              <a:extLst>
                <a:ext uri="{FF2B5EF4-FFF2-40B4-BE49-F238E27FC236}">
                  <a16:creationId xmlns:a16="http://schemas.microsoft.com/office/drawing/2014/main" id="{7B2F91CE-03F7-F997-8F8E-C023441055A2}"/>
                </a:ext>
              </a:extLst>
            </p:cNvPr>
            <p:cNvSpPr/>
            <p:nvPr/>
          </p:nvSpPr>
          <p:spPr bwMode="auto">
            <a:xfrm>
              <a:off x="2716699" y="2587701"/>
              <a:ext cx="541283" cy="541281"/>
            </a:xfrm>
            <a:prstGeom prst="ellipse">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Segoe UI" pitchFamily="34" charset="0"/>
              </a:endParaRPr>
            </a:p>
          </p:txBody>
        </p:sp>
        <p:sp>
          <p:nvSpPr>
            <p:cNvPr id="28" name="Graphic 11">
              <a:extLst>
                <a:ext uri="{FF2B5EF4-FFF2-40B4-BE49-F238E27FC236}">
                  <a16:creationId xmlns:a16="http://schemas.microsoft.com/office/drawing/2014/main" id="{38BB28A9-7651-1928-4FA1-55D3F4F46E99}"/>
                </a:ext>
              </a:extLst>
            </p:cNvPr>
            <p:cNvSpPr/>
            <p:nvPr/>
          </p:nvSpPr>
          <p:spPr>
            <a:xfrm>
              <a:off x="2864471" y="2713185"/>
              <a:ext cx="245733" cy="248021"/>
            </a:xfrm>
            <a:custGeom>
              <a:avLst/>
              <a:gdLst>
                <a:gd name="connsiteX0" fmla="*/ -384 w 347086"/>
                <a:gd name="connsiteY0" fmla="*/ 349514 h 350318"/>
                <a:gd name="connsiteX1" fmla="*/ 173236 w 347086"/>
                <a:gd name="connsiteY1" fmla="*/ -805 h 350318"/>
                <a:gd name="connsiteX2" fmla="*/ 346703 w 347086"/>
                <a:gd name="connsiteY2" fmla="*/ 349514 h 350318"/>
                <a:gd name="connsiteX3" fmla="*/ -384 w 347086"/>
                <a:gd name="connsiteY3" fmla="*/ 349514 h 350318"/>
                <a:gd name="connsiteX4" fmla="*/ 173236 w 347086"/>
                <a:gd name="connsiteY4" fmla="*/ 100782 h 350318"/>
                <a:gd name="connsiteX5" fmla="*/ 173236 w 347086"/>
                <a:gd name="connsiteY5" fmla="*/ 243618 h 350318"/>
                <a:gd name="connsiteX6" fmla="*/ 173236 w 347086"/>
                <a:gd name="connsiteY6" fmla="*/ 297643 h 350318"/>
                <a:gd name="connsiteX7" fmla="*/ 173236 w 347086"/>
                <a:gd name="connsiteY7" fmla="*/ 310111 h 35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086" h="350318">
                  <a:moveTo>
                    <a:pt x="-384" y="349514"/>
                  </a:moveTo>
                  <a:lnTo>
                    <a:pt x="173236" y="-805"/>
                  </a:lnTo>
                  <a:lnTo>
                    <a:pt x="346703" y="349514"/>
                  </a:lnTo>
                  <a:lnTo>
                    <a:pt x="-384" y="349514"/>
                  </a:lnTo>
                  <a:moveTo>
                    <a:pt x="173236" y="100782"/>
                  </a:moveTo>
                  <a:lnTo>
                    <a:pt x="173236" y="243618"/>
                  </a:lnTo>
                  <a:moveTo>
                    <a:pt x="173236" y="297643"/>
                  </a:moveTo>
                  <a:lnTo>
                    <a:pt x="173236" y="310111"/>
                  </a:lnTo>
                </a:path>
              </a:pathLst>
            </a:custGeom>
            <a:noFill/>
            <a:ln w="12700" cap="sq">
              <a:solidFill>
                <a:schemeClr val="tx1"/>
              </a:solidFill>
              <a:prstDash val="solid"/>
              <a:miter/>
            </a:ln>
          </p:spPr>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grpSp>
        <p:nvGrpSpPr>
          <p:cNvPr id="29" name="Group 28">
            <a:extLst>
              <a:ext uri="{FF2B5EF4-FFF2-40B4-BE49-F238E27FC236}">
                <a16:creationId xmlns:a16="http://schemas.microsoft.com/office/drawing/2014/main" id="{62153FFA-03A5-045D-9C60-476C8E7047E7}"/>
              </a:ext>
              <a:ext uri="{C183D7F6-B498-43B3-948B-1728B52AA6E4}">
                <adec:decorative xmlns:adec="http://schemas.microsoft.com/office/drawing/2017/decorative" val="1"/>
              </a:ext>
            </a:extLst>
          </p:cNvPr>
          <p:cNvGrpSpPr/>
          <p:nvPr/>
        </p:nvGrpSpPr>
        <p:grpSpPr>
          <a:xfrm>
            <a:off x="5446590" y="5127409"/>
            <a:ext cx="678313" cy="678312"/>
            <a:chOff x="2716699" y="2587701"/>
            <a:chExt cx="541283" cy="541281"/>
          </a:xfrm>
        </p:grpSpPr>
        <p:sp>
          <p:nvSpPr>
            <p:cNvPr id="30" name="Oval 29">
              <a:extLst>
                <a:ext uri="{FF2B5EF4-FFF2-40B4-BE49-F238E27FC236}">
                  <a16:creationId xmlns:a16="http://schemas.microsoft.com/office/drawing/2014/main" id="{6190C5F7-C9EF-4F18-CAE3-8FA9015F3A67}"/>
                </a:ext>
              </a:extLst>
            </p:cNvPr>
            <p:cNvSpPr/>
            <p:nvPr/>
          </p:nvSpPr>
          <p:spPr bwMode="auto">
            <a:xfrm>
              <a:off x="2716699" y="2587701"/>
              <a:ext cx="541283" cy="541281"/>
            </a:xfrm>
            <a:prstGeom prst="ellipse">
              <a:avLst/>
            </a:prstGeom>
            <a:solidFill>
              <a:schemeClr val="accent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Aptos" panose="02110004020202020204"/>
                <a:ea typeface="Segoe UI" pitchFamily="34" charset="0"/>
                <a:cs typeface="Segoe UI" pitchFamily="34" charset="0"/>
              </a:endParaRPr>
            </a:p>
          </p:txBody>
        </p:sp>
        <p:sp>
          <p:nvSpPr>
            <p:cNvPr id="31" name="Graphic 11">
              <a:extLst>
                <a:ext uri="{FF2B5EF4-FFF2-40B4-BE49-F238E27FC236}">
                  <a16:creationId xmlns:a16="http://schemas.microsoft.com/office/drawing/2014/main" id="{C5AFE4F3-A594-063B-C25B-AB89B9C89017}"/>
                </a:ext>
              </a:extLst>
            </p:cNvPr>
            <p:cNvSpPr/>
            <p:nvPr/>
          </p:nvSpPr>
          <p:spPr>
            <a:xfrm>
              <a:off x="2864471" y="2713185"/>
              <a:ext cx="245733" cy="248021"/>
            </a:xfrm>
            <a:custGeom>
              <a:avLst/>
              <a:gdLst>
                <a:gd name="connsiteX0" fmla="*/ -384 w 347086"/>
                <a:gd name="connsiteY0" fmla="*/ 349514 h 350318"/>
                <a:gd name="connsiteX1" fmla="*/ 173236 w 347086"/>
                <a:gd name="connsiteY1" fmla="*/ -805 h 350318"/>
                <a:gd name="connsiteX2" fmla="*/ 346703 w 347086"/>
                <a:gd name="connsiteY2" fmla="*/ 349514 h 350318"/>
                <a:gd name="connsiteX3" fmla="*/ -384 w 347086"/>
                <a:gd name="connsiteY3" fmla="*/ 349514 h 350318"/>
                <a:gd name="connsiteX4" fmla="*/ 173236 w 347086"/>
                <a:gd name="connsiteY4" fmla="*/ 100782 h 350318"/>
                <a:gd name="connsiteX5" fmla="*/ 173236 w 347086"/>
                <a:gd name="connsiteY5" fmla="*/ 243618 h 350318"/>
                <a:gd name="connsiteX6" fmla="*/ 173236 w 347086"/>
                <a:gd name="connsiteY6" fmla="*/ 297643 h 350318"/>
                <a:gd name="connsiteX7" fmla="*/ 173236 w 347086"/>
                <a:gd name="connsiteY7" fmla="*/ 310111 h 350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086" h="350318">
                  <a:moveTo>
                    <a:pt x="-384" y="349514"/>
                  </a:moveTo>
                  <a:lnTo>
                    <a:pt x="173236" y="-805"/>
                  </a:lnTo>
                  <a:lnTo>
                    <a:pt x="346703" y="349514"/>
                  </a:lnTo>
                  <a:lnTo>
                    <a:pt x="-384" y="349514"/>
                  </a:lnTo>
                  <a:moveTo>
                    <a:pt x="173236" y="100782"/>
                  </a:moveTo>
                  <a:lnTo>
                    <a:pt x="173236" y="243618"/>
                  </a:lnTo>
                  <a:moveTo>
                    <a:pt x="173236" y="297643"/>
                  </a:moveTo>
                  <a:lnTo>
                    <a:pt x="173236" y="310111"/>
                  </a:lnTo>
                </a:path>
              </a:pathLst>
            </a:custGeom>
            <a:noFill/>
            <a:ln w="12700" cap="sq">
              <a:solidFill>
                <a:schemeClr val="tx1"/>
              </a:solidFill>
              <a:prstDash val="solid"/>
              <a:miter/>
            </a:ln>
          </p:spPr>
          <p:txBody>
            <a:bodyPr rtlCol="0" anchor="ct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sp>
        <p:nvSpPr>
          <p:cNvPr id="8" name="Footer Placeholder 7">
            <a:extLst>
              <a:ext uri="{FF2B5EF4-FFF2-40B4-BE49-F238E27FC236}">
                <a16:creationId xmlns:a16="http://schemas.microsoft.com/office/drawing/2014/main" id="{5012A4D2-2ADD-0855-095B-B2A445CAA52F}"/>
              </a:ext>
            </a:extLst>
          </p:cNvPr>
          <p:cNvSpPr>
            <a:spLocks noGrp="1"/>
          </p:cNvSpPr>
          <p:nvPr>
            <p:ph type="ftr" sz="quarter" idx="10"/>
          </p:nvPr>
        </p:nvSpPr>
        <p:spPr>
          <a:xfrm>
            <a:off x="0" y="0"/>
            <a:ext cx="0" cy="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1276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2" name="Title 1">
            <a:extLst>
              <a:ext uri="{FF2B5EF4-FFF2-40B4-BE49-F238E27FC236}">
                <a16:creationId xmlns:a16="http://schemas.microsoft.com/office/drawing/2014/main" id="{8109D82D-23D5-E722-4AC2-92E46EB663F0}"/>
              </a:ext>
            </a:extLst>
          </p:cNvPr>
          <p:cNvSpPr txBox="1">
            <a:spLocks/>
          </p:cNvSpPr>
          <p:nvPr/>
        </p:nvSpPr>
        <p:spPr>
          <a:xfrm>
            <a:off x="623392" y="621956"/>
            <a:ext cx="10944192" cy="615553"/>
          </a:xfrm>
          <a:prstGeom prst="rect">
            <a:avLst/>
          </a:prstGeom>
        </p:spPr>
        <p:txBody>
          <a:bodyPr vert="horz" wrap="square" lIns="121920" tIns="60960" rIns="121920" bIns="60960" rtlCol="0" anchor="ctr">
            <a:spAutoFit/>
          </a:bodyPr>
          <a:lst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tx2"/>
                </a:solidFill>
                <a:effectLst/>
                <a:uLnTx/>
                <a:uFillTx/>
                <a:latin typeface="Aptos" panose="02110004020202020204"/>
                <a:ea typeface="+mn-ea"/>
                <a:cs typeface="+mn-cs"/>
              </a:rPr>
              <a:t>Why does it exist?</a:t>
            </a:r>
          </a:p>
        </p:txBody>
      </p:sp>
    </p:spTree>
    <p:extLst>
      <p:ext uri="{BB962C8B-B14F-4D97-AF65-F5344CB8AC3E}">
        <p14:creationId xmlns:p14="http://schemas.microsoft.com/office/powerpoint/2010/main" val="94068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250"/>
                                  </p:stCondLst>
                                  <p:childTnLst>
                                    <p:animMotion origin="layout" path="M 2.08333E-7 3.7037E-7 L 2.08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25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250"/>
                                  </p:stCondLst>
                                  <p:childTnLst>
                                    <p:animMotion origin="layout" path="M -3.33333E-6 3.7037E-7 L -3.33333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500"/>
                                  </p:stCondLst>
                                  <p:childTnLst>
                                    <p:animMotion origin="layout" path="M 3.125E-6 4.07407E-6 L 3.125E-6 0.03541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5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grpId="1" nodeType="withEffect">
                                  <p:stCondLst>
                                    <p:cond delay="500"/>
                                  </p:stCondLst>
                                  <p:childTnLst>
                                    <p:animMotion origin="layout" path="M -1.875E-6 4.07407E-6 L -1.875E-6 0.03541 " pathEditMode="relative" rAng="0" ptsTypes="AA">
                                      <p:cBhvr>
                                        <p:cTn id="24" dur="700" spd="-100000" fill="hold"/>
                                        <p:tgtEl>
                                          <p:spTgt spid="17"/>
                                        </p:tgtEl>
                                        <p:attrNameLst>
                                          <p:attrName>ppt_x</p:attrName>
                                          <p:attrName>ppt_y</p:attrName>
                                        </p:attrNameLst>
                                      </p:cBhvr>
                                      <p:rCtr x="0" y="1759"/>
                                    </p:animMotion>
                                  </p:childTnLst>
                                </p:cTn>
                              </p:par>
                              <p:par>
                                <p:cTn id="25" presetID="10" presetClass="entr" presetSubtype="0" fill="hold" grpId="0" nodeType="withEffect">
                                  <p:stCondLst>
                                    <p:cond delay="75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grpId="1" nodeType="withEffect">
                                  <p:stCondLst>
                                    <p:cond delay="750"/>
                                  </p:stCondLst>
                                  <p:childTnLst>
                                    <p:animMotion origin="layout" path="M 3.75E-6 -7.40741E-7 L 3.75E-6 0.03542 " pathEditMode="relative" rAng="0" ptsTypes="AA">
                                      <p:cBhvr>
                                        <p:cTn id="29" dur="700" spd="-100000" fill="hold"/>
                                        <p:tgtEl>
                                          <p:spTgt spid="15"/>
                                        </p:tgtEl>
                                        <p:attrNameLst>
                                          <p:attrName>ppt_x</p:attrName>
                                          <p:attrName>ppt_y</p:attrName>
                                        </p:attrNameLst>
                                      </p:cBhvr>
                                      <p:rCtr x="0" y="1759"/>
                                    </p:animMotion>
                                  </p:childTnLst>
                                </p:cTn>
                              </p:par>
                              <p:par>
                                <p:cTn id="30" presetID="10" presetClass="entr" presetSubtype="0" fill="hold" grpId="0" nodeType="withEffect">
                                  <p:stCondLst>
                                    <p:cond delay="75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750"/>
                                  </p:stCondLst>
                                  <p:childTnLst>
                                    <p:animMotion origin="layout" path="M 3.125E-6 -7.40741E-7 L 3.125E-6 0.03542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nodeType="withEffect">
                                  <p:stCondLst>
                                    <p:cond delay="25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42" presetClass="path" presetSubtype="0" decel="100000" fill="hold" nodeType="withEffect">
                                  <p:stCondLst>
                                    <p:cond delay="250"/>
                                  </p:stCondLst>
                                  <p:childTnLst>
                                    <p:animMotion origin="layout" path="M 8.33333E-7 3.7037E-7 L 8.33333E-7 0.01968 " pathEditMode="relative" rAng="0" ptsTypes="AA">
                                      <p:cBhvr>
                                        <p:cTn id="39" dur="500" spd="-100000" fill="hold"/>
                                        <p:tgtEl>
                                          <p:spTgt spid="23"/>
                                        </p:tgtEl>
                                        <p:attrNameLst>
                                          <p:attrName>ppt_x</p:attrName>
                                          <p:attrName>ppt_y</p:attrName>
                                        </p:attrNameLst>
                                      </p:cBhvr>
                                      <p:rCtr x="0" y="972"/>
                                    </p:animMotion>
                                  </p:childTnLst>
                                </p:cTn>
                              </p:par>
                              <p:par>
                                <p:cTn id="40" presetID="10" presetClass="entr" presetSubtype="0" fill="hold" nodeType="withEffect">
                                  <p:stCondLst>
                                    <p:cond delay="5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42" presetClass="path" presetSubtype="0" decel="100000" fill="hold" nodeType="withEffect">
                                  <p:stCondLst>
                                    <p:cond delay="500"/>
                                  </p:stCondLst>
                                  <p:childTnLst>
                                    <p:animMotion origin="layout" path="M 3.125E-6 4.07407E-6 L 3.125E-6 0.03541 " pathEditMode="relative" rAng="0" ptsTypes="AA">
                                      <p:cBhvr>
                                        <p:cTn id="44" dur="700" spd="-100000" fill="hold"/>
                                        <p:tgtEl>
                                          <p:spTgt spid="26"/>
                                        </p:tgtEl>
                                        <p:attrNameLst>
                                          <p:attrName>ppt_x</p:attrName>
                                          <p:attrName>ppt_y</p:attrName>
                                        </p:attrNameLst>
                                      </p:cBhvr>
                                      <p:rCtr x="0" y="1759"/>
                                    </p:animMotion>
                                  </p:childTnLst>
                                </p:cTn>
                              </p:par>
                              <p:par>
                                <p:cTn id="45" presetID="10" presetClass="entr" presetSubtype="0" fill="hold" nodeType="withEffect">
                                  <p:stCondLst>
                                    <p:cond delay="75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42" presetClass="path" presetSubtype="0" decel="100000" fill="hold" nodeType="withEffect">
                                  <p:stCondLst>
                                    <p:cond delay="750"/>
                                  </p:stCondLst>
                                  <p:childTnLst>
                                    <p:animMotion origin="layout" path="M 3.125E-6 -7.40741E-7 L 3.125E-6 0.03542 " pathEditMode="relative" rAng="0" ptsTypes="AA">
                                      <p:cBhvr>
                                        <p:cTn id="49" dur="700" spd="-100000" fill="hold"/>
                                        <p:tgtEl>
                                          <p:spTgt spid="29"/>
                                        </p:tgtEl>
                                        <p:attrNameLst>
                                          <p:attrName>ppt_x</p:attrName>
                                          <p:attrName>ppt_y</p:attrName>
                                        </p:attrNameLst>
                                      </p:cBhvr>
                                      <p:rCtr x="0" y="1759"/>
                                    </p:animMotion>
                                  </p:childTnLst>
                                </p:cTn>
                              </p:par>
                              <p:par>
                                <p:cTn id="50" presetID="22"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up)">
                                      <p:cBhvr>
                                        <p:cTn id="52" dur="10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42" presetClass="path" presetSubtype="0" decel="100000" fill="hold" grpId="1" nodeType="withEffect">
                                  <p:stCondLst>
                                    <p:cond delay="0"/>
                                  </p:stCondLst>
                                  <p:childTnLst>
                                    <p:animMotion origin="layout" path="M 1.25E-6 -1.48148E-6 L 1.25E-6 0.03542 " pathEditMode="relative" rAng="0" ptsTypes="AA">
                                      <p:cBhvr>
                                        <p:cTn id="57"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6" grpId="0"/>
      <p:bldP spid="6" grpId="1"/>
      <p:bldP spid="3" grpId="0"/>
      <p:bldP spid="3" grpId="1"/>
      <p:bldP spid="19" grpId="0"/>
      <p:bldP spid="19" grpId="1"/>
      <p:bldP spid="4" grpId="0"/>
      <p:bldP spid="4" grpId="1"/>
      <p:bldP spid="17" grpId="0"/>
      <p:bldP spid="17" grpId="1"/>
      <p:bldP spid="5" grpId="0"/>
      <p:bldP spid="5" grpId="1"/>
      <p:bldP spid="15" grpId="0"/>
      <p:bldP spid="15" grpId="1"/>
    </p:bldLst>
  </p:timing>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  -  Read-Only" id="{73AFC68D-9015-48B5-9F73-820740481B8A}" vid="{8BA9C61C-3862-4208-827E-1B8163DD2D08}"/>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  -  Read-Only" id="{73AFC68D-9015-48B5-9F73-820740481B8A}" vid="{905DAF87-9434-4ECC-A183-95CC75B590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5EC89680E11F64392A775FE1A751122" ma:contentTypeVersion="25" ma:contentTypeDescription="Create a new document." ma:contentTypeScope="" ma:versionID="50c7947e55084a60433c926e983f6b7d">
  <xsd:schema xmlns:xsd="http://www.w3.org/2001/XMLSchema" xmlns:xs="http://www.w3.org/2001/XMLSchema" xmlns:p="http://schemas.microsoft.com/office/2006/metadata/properties" xmlns:ns1="http://schemas.microsoft.com/sharepoint/v3" xmlns:ns2="39b48df9-7bcc-48f8-84a5-975ca2e243d0" xmlns:ns3="8acfeebd-d9f0-4ade-ade8-6c6fbcc43572" xmlns:ns4="230e9df3-be65-4c73-a93b-d1236ebd677e" targetNamespace="http://schemas.microsoft.com/office/2006/metadata/properties" ma:root="true" ma:fieldsID="b0814fe22d92e9f02fdeda76f005f1c4" ns1:_="" ns2:_="" ns3:_="" ns4:_="">
    <xsd:import namespace="http://schemas.microsoft.com/sharepoint/v3"/>
    <xsd:import namespace="39b48df9-7bcc-48f8-84a5-975ca2e243d0"/>
    <xsd:import namespace="8acfeebd-d9f0-4ade-ade8-6c6fbcc43572"/>
    <xsd:import namespace="230e9df3-be65-4c73-a93b-d1236ebd677e"/>
    <xsd:element name="properties">
      <xsd:complexType>
        <xsd:sequence>
          <xsd:element name="documentManagement">
            <xsd:complexType>
              <xsd:all>
                <xsd:element ref="ns2:uvsThumbnailurl" minOccurs="0"/>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3:SharedWithUsers" minOccurs="0"/>
                <xsd:element ref="ns3:SharedWithDetails"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j5610f6f79384a4d92af5d7a6b56e029"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9b48df9-7bcc-48f8-84a5-975ca2e243d0" elementFormDefault="qualified">
    <xsd:import namespace="http://schemas.microsoft.com/office/2006/documentManagement/types"/>
    <xsd:import namespace="http://schemas.microsoft.com/office/infopath/2007/PartnerControls"/>
    <xsd:element name="uvsThumbnailurl" ma:index="8" nillable="true" ma:displayName="uvsThumbnailurl" ma:format="Dropdown" ma:internalName="uvsThumbnailurl">
      <xsd:simpleType>
        <xsd:restriction base="dms:Text">
          <xsd:maxLength value="255"/>
        </xsd:restriction>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6" nillable="true" ma:displayName="MediaServiceSearchProperties" ma:hidden="true" ma:internalName="MediaServiceSearchProperties" ma:readOnly="true">
      <xsd:simpleType>
        <xsd:restriction base="dms:Note"/>
      </xsd:simpleType>
    </xsd:element>
    <xsd:element name="j5610f6f79384a4d92af5d7a6b56e029" ma:index="28" nillable="true" ma:taxonomy="true" ma:internalName="j5610f6f79384a4d92af5d7a6b56e029" ma:taxonomyFieldName="Metadata" ma:displayName="Metadata" ma:default="" ma:fieldId="{35610f6f-7938-4a4d-92af-5d7a6b56e029}" ma:sspId="e385fb40-52d4-4fae-9c5b-3e8ff8a5878e" ma:termSetId="386095d1-c68d-4c6d-b587-48ddaf1aecc9" ma:anchorId="00000000-0000-0000-0000-000000000000" ma:open="true" ma:isKeyword="false">
      <xsd:complexType>
        <xsd:sequence>
          <xsd:element ref="pc:Terms" minOccurs="0" maxOccurs="1"/>
        </xsd:sequence>
      </xsd:complexType>
    </xsd:element>
    <xsd:element name="MediaServiceDocTags" ma:index="29" nillable="true" ma:displayName="MediaServiceDocTags" ma:hidden="true" ma:internalName="MediaServiceDocTags" ma:readOnly="true">
      <xsd:simpleType>
        <xsd:restriction base="dms:Note"/>
      </xsd:simpleType>
    </xsd:element>
    <xsd:element name="MediaServiceObjectDetectorVersions" ma:index="30" nillable="true" ma:displayName="MediaServiceObjectDetectorVersions" ma:hidden="true" ma:indexed="true" ma:internalName="MediaServiceObjectDetectorVersions" ma:readOnly="true">
      <xsd:simpleType>
        <xsd:restriction base="dms:Text"/>
      </xsd:simpleType>
    </xsd:element>
    <xsd:element name="MediaServiceSystemTags" ma:index="31"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acfeebd-d9f0-4ade-ade8-6c6fbcc43572"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f082490-e48c-4bba-a917-bf1fc11e5a27}" ma:internalName="TaxCatchAll" ma:showField="CatchAllData" ma:web="8acfeebd-d9f0-4ade-ade8-6c6fbcc435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9b48df9-7bcc-48f8-84a5-975ca2e243d0" xsi:nil="true"/>
    <lcf76f155ced4ddcb4097134ff3c332f xmlns="39b48df9-7bcc-48f8-84a5-975ca2e243d0">
      <Terms xmlns="http://schemas.microsoft.com/office/infopath/2007/PartnerControls"/>
    </lcf76f155ced4ddcb4097134ff3c332f>
    <j5610f6f79384a4d92af5d7a6b56e029 xmlns="39b48df9-7bcc-48f8-84a5-975ca2e243d0">
      <Terms xmlns="http://schemas.microsoft.com/office/infopath/2007/PartnerControls"/>
    </j5610f6f79384a4d92af5d7a6b56e029>
    <uvsThumbnailurl xmlns="39b48df9-7bcc-48f8-84a5-975ca2e243d0" xsi:nil="true"/>
    <TaxCatchAll xmlns="230e9df3-be65-4c73-a93b-d1236ebd677e" xsi:nil="true"/>
  </documentManagement>
</p:properties>
</file>

<file path=customXml/itemProps1.xml><?xml version="1.0" encoding="utf-8"?>
<ds:datastoreItem xmlns:ds="http://schemas.openxmlformats.org/officeDocument/2006/customXml" ds:itemID="{652FD561-5EE1-4869-8718-E7E6D232B4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9b48df9-7bcc-48f8-84a5-975ca2e243d0"/>
    <ds:schemaRef ds:uri="8acfeebd-d9f0-4ade-ade8-6c6fbcc43572"/>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8acfeebd-d9f0-4ade-ade8-6c6fbcc43572"/>
    <ds:schemaRef ds:uri="http://schemas.microsoft.com/office/2006/documentManagement/types"/>
    <ds:schemaRef ds:uri="230e9df3-be65-4c73-a93b-d1236ebd677e"/>
    <ds:schemaRef ds:uri="http://schemas.microsoft.com/sharepoint/v3"/>
    <ds:schemaRef ds:uri="http://schemas.microsoft.com/office/infopath/2007/PartnerControls"/>
    <ds:schemaRef ds:uri="http://purl.org/dc/dcmitype/"/>
    <ds:schemaRef ds:uri="39b48df9-7bcc-48f8-84a5-975ca2e243d0"/>
    <ds:schemaRef ds:uri="http://purl.org/dc/elements/1.1/"/>
    <ds:schemaRef ds:uri="http://schemas.openxmlformats.org/package/2006/metadata/core-properties"/>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543</TotalTime>
  <Words>4228</Words>
  <Application>Microsoft Office PowerPoint</Application>
  <PresentationFormat>Widescreen</PresentationFormat>
  <Paragraphs>417</Paragraphs>
  <Slides>30</Slides>
  <Notes>28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30</vt:i4>
      </vt:variant>
    </vt:vector>
  </HeadingPairs>
  <TitlesOfParts>
    <vt:vector size="44" baseType="lpstr">
      <vt:lpstr>Aptos</vt:lpstr>
      <vt:lpstr>Arial</vt:lpstr>
      <vt:lpstr>Calibri</vt:lpstr>
      <vt:lpstr>Consolas</vt:lpstr>
      <vt:lpstr>Roboto</vt:lpstr>
      <vt:lpstr>Segoe Sans Display Semibold</vt:lpstr>
      <vt:lpstr>Segoe UI</vt:lpstr>
      <vt:lpstr>Segoe UI </vt:lpstr>
      <vt:lpstr>Segoe UI Light</vt:lpstr>
      <vt:lpstr>Segoe UI Semibold</vt:lpstr>
      <vt:lpstr>SegoeUIVariable</vt:lpstr>
      <vt:lpstr>Wingdings</vt:lpstr>
      <vt:lpstr>Microsoft AI Tour 16:9 Template Light</vt:lpstr>
      <vt:lpstr>Microsoft AI Tour 16:9 Template Dark</vt:lpstr>
      <vt:lpstr>Microsoft AI Tour</vt:lpstr>
      <vt:lpstr>Modernizing Security Operations Using Copilot for Security</vt:lpstr>
      <vt:lpstr>Agenda</vt:lpstr>
      <vt:lpstr>What it is</vt:lpstr>
      <vt:lpstr>PowerPoint Presentation</vt:lpstr>
      <vt:lpstr>PowerPoint Presentation</vt:lpstr>
      <vt:lpstr>Microsoft Threat Intelligence The industry’s largest vector coverage powered by 65T daily signals</vt:lpstr>
      <vt:lpstr>Why it exists</vt:lpstr>
      <vt:lpstr>The odds are against today’s security analysts</vt:lpstr>
      <vt:lpstr>PowerPoint Presentation</vt:lpstr>
      <vt:lpstr>PowerPoint Presentation</vt:lpstr>
      <vt:lpstr>How it works</vt:lpstr>
      <vt:lpstr>Operated with simple natural language queries</vt:lpstr>
      <vt:lpstr>2 Experiences/1 Service</vt:lpstr>
      <vt:lpstr>Experiences to meet you where and how you work</vt:lpstr>
      <vt:lpstr>Standalone experience </vt:lpstr>
      <vt:lpstr>Demos</vt:lpstr>
      <vt:lpstr>Embedded experience </vt:lpstr>
      <vt:lpstr>PowerPoint Presentation</vt:lpstr>
      <vt:lpstr>Demos</vt:lpstr>
      <vt:lpstr>Security Platform</vt:lpstr>
      <vt:lpstr>Security Framework</vt:lpstr>
      <vt:lpstr>Sample partner integrations and plugins</vt:lpstr>
      <vt:lpstr>Extending Intelligence Through Custom Plugins</vt:lpstr>
      <vt:lpstr>Demos</vt:lpstr>
      <vt:lpstr>Conclusion</vt:lpstr>
      <vt:lpstr>Making organizations more secure</vt:lpstr>
      <vt:lpstr>What can Copilot do for you?</vt:lpstr>
      <vt:lpstr>PowerPoint Presentation</vt:lpstr>
      <vt:lpstr>Microsoft Logo</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AI Tour</dc:subject>
  <dc:creator>Rod Trent</dc:creator>
  <cp:keywords>Microsoft AI Tour</cp:keywords>
  <dc:description/>
  <cp:lastModifiedBy>Rod Trent</cp:lastModifiedBy>
  <cp:revision>2</cp:revision>
  <cp:lastPrinted>2023-02-15T20:48:24Z</cp:lastPrinted>
  <dcterms:created xsi:type="dcterms:W3CDTF">2024-07-15T18:48:34Z</dcterms:created>
  <dcterms:modified xsi:type="dcterms:W3CDTF">2024-07-26T15:50:48Z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0x01010005EC89680E11F64392A775FE1A751122</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